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99" r:id="rId11"/>
    <p:sldId id="333" r:id="rId12"/>
    <p:sldId id="264" r:id="rId13"/>
    <p:sldId id="266" r:id="rId14"/>
    <p:sldId id="334" r:id="rId15"/>
    <p:sldId id="276" r:id="rId16"/>
    <p:sldId id="303" r:id="rId17"/>
    <p:sldId id="293" r:id="rId18"/>
    <p:sldId id="277" r:id="rId19"/>
    <p:sldId id="335" r:id="rId20"/>
    <p:sldId id="269" r:id="rId21"/>
    <p:sldId id="304" r:id="rId22"/>
    <p:sldId id="305" r:id="rId23"/>
    <p:sldId id="306" r:id="rId24"/>
    <p:sldId id="336" r:id="rId25"/>
    <p:sldId id="308" r:id="rId26"/>
    <p:sldId id="337" r:id="rId27"/>
    <p:sldId id="270" r:id="rId28"/>
    <p:sldId id="309" r:id="rId29"/>
    <p:sldId id="310" r:id="rId30"/>
    <p:sldId id="311" r:id="rId31"/>
    <p:sldId id="312" r:id="rId32"/>
    <p:sldId id="314" r:id="rId33"/>
    <p:sldId id="313" r:id="rId34"/>
    <p:sldId id="315" r:id="rId35"/>
    <p:sldId id="316" r:id="rId36"/>
    <p:sldId id="317" r:id="rId37"/>
    <p:sldId id="338" r:id="rId38"/>
    <p:sldId id="296" r:id="rId39"/>
    <p:sldId id="318" r:id="rId40"/>
    <p:sldId id="319" r:id="rId41"/>
    <p:sldId id="339" r:id="rId42"/>
    <p:sldId id="322" r:id="rId43"/>
    <p:sldId id="323" r:id="rId44"/>
    <p:sldId id="324" r:id="rId45"/>
    <p:sldId id="340" r:id="rId46"/>
    <p:sldId id="289" r:id="rId47"/>
    <p:sldId id="320" r:id="rId48"/>
    <p:sldId id="341" r:id="rId49"/>
    <p:sldId id="342" r:id="rId50"/>
    <p:sldId id="275" r:id="rId51"/>
    <p:sldId id="343"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F2F4F8"/>
    <a:srgbClr val="2072F8"/>
    <a:srgbClr val="0B49CB"/>
    <a:srgbClr val="0948C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921808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22110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45907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162112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76293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52277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90975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418812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Umair-Salim/Space-Y" TargetMode="External"/><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Umair-Salim/Space-Y/blob/main/EDA%20with%20Data%20Visualization.ipynb" TargetMode="Externa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github.com/Umair-Salim/Space-Y/blob/main/EDA%20with%20sql.ipynb" TargetMode="Externa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mair-Salim/Space-Y/blob/main/Interactive%20Visual%20Analytics%20with%20Folium%20lab.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mair-Salim/Space-Y/blob/main/spacex_dash_app.py"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mair-Salim/Space-Y/blob/main/Machine%20Learning%20Prediction.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3.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hyperlink" Target="https://github.com/Umair-Salim/Space-Y/blob/main/Final%20Assignment.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Umair-Salim/Space-Y/blob/main/Data%20collection%20with%20web%20scrapping%20/space%20y.ipynb"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Umair-Salim/Space-Y/blob/main/EDA.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611738" cy="984885"/>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Muhammad Umair Salim</a:t>
            </a:r>
          </a:p>
          <a:p>
            <a:r>
              <a:rPr lang="en-US" dirty="0">
                <a:solidFill>
                  <a:schemeClr val="bg2"/>
                </a:solidFill>
                <a:latin typeface="Abadi" panose="020B0604020104020204" pitchFamily="34" charset="0"/>
                <a:ea typeface="SF Pro" pitchFamily="2" charset="0"/>
                <a:cs typeface="SF Pro" pitchFamily="2" charset="0"/>
              </a:rPr>
              <a:t>28/04/2023</a:t>
            </a:r>
          </a:p>
          <a:p>
            <a:r>
              <a:rPr lang="en-US" sz="1100" dirty="0">
                <a:solidFill>
                  <a:srgbClr val="0563C1"/>
                </a:solidFill>
                <a:highlight>
                  <a:srgbClr val="F2F4F8"/>
                </a:highlight>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This is the </a:t>
            </a:r>
            <a:r>
              <a:rPr lang="en-US" sz="1100" dirty="0">
                <a:solidFill>
                  <a:srgbClr val="1C7DDB"/>
                </a:solidFill>
                <a:highlight>
                  <a:srgbClr val="F2F4F8"/>
                </a:highlight>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Link</a:t>
            </a:r>
            <a:r>
              <a:rPr lang="en-US" sz="1100" dirty="0">
                <a:solidFill>
                  <a:schemeClr val="bg1"/>
                </a:solidFill>
                <a:highlight>
                  <a:srgbClr val="F2F4F8"/>
                </a:highlight>
                <a:latin typeface="Abadi" panose="020B0604020104020204" pitchFamily="34" charset="0"/>
                <a:ea typeface="SF Pro" pitchFamily="2" charset="0"/>
                <a:cs typeface="SF Pro" pitchFamily="2" charset="0"/>
              </a:rPr>
              <a:t> </a:t>
            </a:r>
            <a:r>
              <a:rPr lang="en-US" sz="1100" dirty="0">
                <a:solidFill>
                  <a:schemeClr val="bg2"/>
                </a:solidFill>
                <a:latin typeface="Abadi" panose="020B0604020104020204" pitchFamily="34" charset="0"/>
                <a:ea typeface="SF Pro" pitchFamily="2" charset="0"/>
                <a:cs typeface="SF Pro" pitchFamily="2" charset="0"/>
              </a:rPr>
              <a:t>for </a:t>
            </a:r>
            <a:r>
              <a:rPr lang="en-US" sz="1100" dirty="0" err="1">
                <a:solidFill>
                  <a:schemeClr val="bg2"/>
                </a:solidFill>
                <a:latin typeface="Abadi" panose="020B0604020104020204" pitchFamily="34" charset="0"/>
                <a:ea typeface="SF Pro" pitchFamily="2" charset="0"/>
                <a:cs typeface="SF Pro" pitchFamily="2" charset="0"/>
              </a:rPr>
              <a:t>Github</a:t>
            </a:r>
            <a:r>
              <a:rPr lang="en-US" sz="1100" dirty="0">
                <a:solidFill>
                  <a:schemeClr val="bg2"/>
                </a:solidFill>
                <a:latin typeface="Abadi" panose="020B0604020104020204" pitchFamily="34" charset="0"/>
                <a:ea typeface="SF Pro" pitchFamily="2" charset="0"/>
                <a:cs typeface="SF Pro" pitchFamily="2" charset="0"/>
              </a:rPr>
              <a:t> repo of this project</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B2382D-FF7E-C157-E436-C0B160396CBA}"/>
              </a:ext>
            </a:extLst>
          </p:cNvPr>
          <p:cNvSpPr/>
          <p:nvPr/>
        </p:nvSpPr>
        <p:spPr>
          <a:xfrm>
            <a:off x="7806814" y="0"/>
            <a:ext cx="4483510" cy="695140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1496"/>
            <a:ext cx="6889318" cy="4351338"/>
          </a:xfrm>
          <a:prstGeom prst="rect">
            <a:avLst/>
          </a:prstGeom>
        </p:spPr>
        <p:txBody>
          <a:bodyPr lIns="91440" tIns="45720" rIns="91440" bIns="45720" anchor="t"/>
          <a:lstStyle/>
          <a:p>
            <a:pPr marL="12700" marR="556260">
              <a:lnSpc>
                <a:spcPts val="2210"/>
              </a:lnSpc>
              <a:spcBef>
                <a:spcPts val="335"/>
              </a:spcBef>
            </a:pPr>
            <a:r>
              <a:rPr lang="en-US" sz="1600" spc="-20" dirty="0">
                <a:solidFill>
                  <a:srgbClr val="404040"/>
                </a:solidFill>
                <a:latin typeface="Carlito"/>
                <a:cs typeface="Carlito"/>
              </a:rPr>
              <a:t>Exploratory </a:t>
            </a:r>
            <a:r>
              <a:rPr lang="en-US" sz="1600" spc="-25" dirty="0">
                <a:solidFill>
                  <a:srgbClr val="404040"/>
                </a:solidFill>
                <a:latin typeface="Carlito"/>
                <a:cs typeface="Carlito"/>
              </a:rPr>
              <a:t>Data </a:t>
            </a:r>
            <a:r>
              <a:rPr lang="en-US" sz="1600" spc="-15" dirty="0">
                <a:solidFill>
                  <a:srgbClr val="404040"/>
                </a:solidFill>
                <a:latin typeface="Carlito"/>
                <a:cs typeface="Carlito"/>
              </a:rPr>
              <a:t>Analysis </a:t>
            </a:r>
            <a:r>
              <a:rPr lang="en-US" sz="1600" spc="-20" dirty="0">
                <a:solidFill>
                  <a:srgbClr val="404040"/>
                </a:solidFill>
                <a:latin typeface="Carlito"/>
                <a:cs typeface="Carlito"/>
              </a:rPr>
              <a:t>performed </a:t>
            </a:r>
            <a:r>
              <a:rPr lang="en-US" sz="1600" spc="-5" dirty="0">
                <a:solidFill>
                  <a:srgbClr val="404040"/>
                </a:solidFill>
                <a:latin typeface="Carlito"/>
                <a:cs typeface="Carlito"/>
              </a:rPr>
              <a:t>on variables </a:t>
            </a:r>
            <a:r>
              <a:rPr lang="en-US" sz="1600" spc="-15" dirty="0">
                <a:solidFill>
                  <a:srgbClr val="404040"/>
                </a:solidFill>
                <a:latin typeface="Carlito"/>
                <a:cs typeface="Carlito"/>
              </a:rPr>
              <a:t>Flight </a:t>
            </a:r>
            <a:r>
              <a:rPr lang="en-US" sz="1600" spc="-50" dirty="0">
                <a:solidFill>
                  <a:srgbClr val="404040"/>
                </a:solidFill>
                <a:latin typeface="Carlito"/>
                <a:cs typeface="Carlito"/>
              </a:rPr>
              <a:t>Number, </a:t>
            </a:r>
            <a:r>
              <a:rPr lang="en-US" sz="1600" spc="-25" dirty="0">
                <a:solidFill>
                  <a:srgbClr val="404040"/>
                </a:solidFill>
                <a:latin typeface="Carlito"/>
                <a:cs typeface="Carlito"/>
              </a:rPr>
              <a:t>Payload </a:t>
            </a:r>
            <a:r>
              <a:rPr lang="en-US" sz="1600" dirty="0">
                <a:solidFill>
                  <a:srgbClr val="404040"/>
                </a:solidFill>
                <a:latin typeface="Carlito"/>
                <a:cs typeface="Carlito"/>
              </a:rPr>
              <a:t>Mass, </a:t>
            </a:r>
            <a:r>
              <a:rPr lang="en-US" sz="1600" spc="-5" dirty="0">
                <a:solidFill>
                  <a:srgbClr val="404040"/>
                </a:solidFill>
                <a:latin typeface="Carlito"/>
                <a:cs typeface="Carlito"/>
              </a:rPr>
              <a:t>Launch </a:t>
            </a:r>
            <a:r>
              <a:rPr lang="en-US" sz="1600" spc="-15" dirty="0">
                <a:solidFill>
                  <a:srgbClr val="404040"/>
                </a:solidFill>
                <a:latin typeface="Carlito"/>
                <a:cs typeface="Carlito"/>
              </a:rPr>
              <a:t>Site,  </a:t>
            </a:r>
            <a:r>
              <a:rPr lang="en-US" sz="1600" spc="-5" dirty="0">
                <a:solidFill>
                  <a:srgbClr val="404040"/>
                </a:solidFill>
                <a:latin typeface="Carlito"/>
                <a:cs typeface="Carlito"/>
              </a:rPr>
              <a:t>Orbit, Class </a:t>
            </a:r>
            <a:r>
              <a:rPr lang="en-US" sz="1600" dirty="0">
                <a:solidFill>
                  <a:srgbClr val="404040"/>
                </a:solidFill>
                <a:latin typeface="Carlito"/>
                <a:cs typeface="Carlito"/>
              </a:rPr>
              <a:t>and</a:t>
            </a:r>
            <a:r>
              <a:rPr lang="en-US" sz="1600" spc="-45" dirty="0">
                <a:solidFill>
                  <a:srgbClr val="404040"/>
                </a:solidFill>
                <a:latin typeface="Carlito"/>
                <a:cs typeface="Carlito"/>
              </a:rPr>
              <a:t> </a:t>
            </a:r>
            <a:r>
              <a:rPr lang="en-US" sz="1600" spc="-130" dirty="0">
                <a:solidFill>
                  <a:srgbClr val="404040"/>
                </a:solidFill>
                <a:latin typeface="Carlito"/>
                <a:cs typeface="Carlito"/>
              </a:rPr>
              <a:t>Year.</a:t>
            </a:r>
            <a:endParaRPr lang="en-US" sz="1600" dirty="0">
              <a:latin typeface="Carlito"/>
              <a:cs typeface="Carlito"/>
            </a:endParaRPr>
          </a:p>
          <a:p>
            <a:pPr marL="12700">
              <a:lnSpc>
                <a:spcPct val="100000"/>
              </a:lnSpc>
              <a:spcBef>
                <a:spcPts val="1050"/>
              </a:spcBef>
            </a:pPr>
            <a:r>
              <a:rPr lang="en-US" sz="1600" u="heavy" spc="-5" dirty="0">
                <a:solidFill>
                  <a:srgbClr val="404040"/>
                </a:solidFill>
                <a:uFill>
                  <a:solidFill>
                    <a:srgbClr val="404040"/>
                  </a:solidFill>
                </a:uFill>
                <a:latin typeface="Carlito"/>
                <a:cs typeface="Carlito"/>
              </a:rPr>
              <a:t>Plots</a:t>
            </a:r>
            <a:r>
              <a:rPr lang="en-US" sz="1600" u="heavy" spc="-55" dirty="0">
                <a:solidFill>
                  <a:srgbClr val="404040"/>
                </a:solidFill>
                <a:uFill>
                  <a:solidFill>
                    <a:srgbClr val="404040"/>
                  </a:solidFill>
                </a:uFill>
                <a:latin typeface="Carlito"/>
                <a:cs typeface="Carlito"/>
              </a:rPr>
              <a:t> </a:t>
            </a:r>
            <a:r>
              <a:rPr lang="en-US" sz="1600" u="heavy" spc="-5" dirty="0">
                <a:solidFill>
                  <a:srgbClr val="404040"/>
                </a:solidFill>
                <a:uFill>
                  <a:solidFill>
                    <a:srgbClr val="404040"/>
                  </a:solidFill>
                </a:uFill>
                <a:latin typeface="Carlito"/>
                <a:cs typeface="Carlito"/>
              </a:rPr>
              <a:t>Used:</a:t>
            </a:r>
            <a:endParaRPr lang="en-US" sz="1600" dirty="0">
              <a:latin typeface="Carlito"/>
              <a:cs typeface="Carlito"/>
            </a:endParaRPr>
          </a:p>
          <a:p>
            <a:pPr marL="12700" marR="405765">
              <a:lnSpc>
                <a:spcPts val="2210"/>
              </a:lnSpc>
              <a:spcBef>
                <a:spcPts val="1430"/>
              </a:spcBef>
            </a:pPr>
            <a:r>
              <a:rPr lang="en-US" sz="1600" spc="-15" dirty="0">
                <a:solidFill>
                  <a:srgbClr val="404040"/>
                </a:solidFill>
                <a:latin typeface="Carlito"/>
                <a:cs typeface="Carlito"/>
              </a:rPr>
              <a:t>Flight </a:t>
            </a:r>
            <a:r>
              <a:rPr lang="en-US" sz="1600" dirty="0">
                <a:solidFill>
                  <a:srgbClr val="404040"/>
                </a:solidFill>
                <a:latin typeface="Carlito"/>
                <a:cs typeface="Carlito"/>
              </a:rPr>
              <a:t>Number </a:t>
            </a:r>
            <a:r>
              <a:rPr lang="en-US" sz="1600" spc="-20" dirty="0">
                <a:solidFill>
                  <a:srgbClr val="404040"/>
                </a:solidFill>
                <a:latin typeface="Carlito"/>
                <a:cs typeface="Carlito"/>
              </a:rPr>
              <a:t>vs. </a:t>
            </a:r>
            <a:r>
              <a:rPr lang="en-US" sz="1600" spc="-25" dirty="0">
                <a:solidFill>
                  <a:srgbClr val="404040"/>
                </a:solidFill>
                <a:latin typeface="Carlito"/>
                <a:cs typeface="Carlito"/>
              </a:rPr>
              <a:t>Payload </a:t>
            </a:r>
            <a:r>
              <a:rPr lang="en-US" sz="1600" dirty="0">
                <a:solidFill>
                  <a:srgbClr val="404040"/>
                </a:solidFill>
                <a:latin typeface="Carlito"/>
                <a:cs typeface="Carlito"/>
              </a:rPr>
              <a:t>Mass, </a:t>
            </a:r>
            <a:r>
              <a:rPr lang="en-US" sz="1600" spc="-10" dirty="0">
                <a:solidFill>
                  <a:srgbClr val="404040"/>
                </a:solidFill>
                <a:latin typeface="Carlito"/>
                <a:cs typeface="Carlito"/>
              </a:rPr>
              <a:t>Flight </a:t>
            </a:r>
            <a:r>
              <a:rPr lang="en-US" sz="1600" dirty="0">
                <a:solidFill>
                  <a:srgbClr val="404040"/>
                </a:solidFill>
                <a:latin typeface="Carlito"/>
                <a:cs typeface="Carlito"/>
              </a:rPr>
              <a:t>Number </a:t>
            </a:r>
            <a:r>
              <a:rPr lang="en-US" sz="1600" spc="-20" dirty="0">
                <a:solidFill>
                  <a:srgbClr val="404040"/>
                </a:solidFill>
                <a:latin typeface="Carlito"/>
                <a:cs typeface="Carlito"/>
              </a:rPr>
              <a:t>vs. </a:t>
            </a:r>
            <a:r>
              <a:rPr lang="en-US" sz="1600" spc="-5" dirty="0">
                <a:solidFill>
                  <a:srgbClr val="404040"/>
                </a:solidFill>
                <a:latin typeface="Carlito"/>
                <a:cs typeface="Carlito"/>
              </a:rPr>
              <a:t>Launch </a:t>
            </a:r>
            <a:r>
              <a:rPr lang="en-US" sz="1600" spc="-15" dirty="0">
                <a:solidFill>
                  <a:srgbClr val="404040"/>
                </a:solidFill>
                <a:latin typeface="Carlito"/>
                <a:cs typeface="Carlito"/>
              </a:rPr>
              <a:t>Site, </a:t>
            </a:r>
            <a:r>
              <a:rPr lang="en-US" sz="1600" spc="-25" dirty="0">
                <a:solidFill>
                  <a:srgbClr val="404040"/>
                </a:solidFill>
                <a:latin typeface="Carlito"/>
                <a:cs typeface="Carlito"/>
              </a:rPr>
              <a:t>Payload </a:t>
            </a:r>
            <a:r>
              <a:rPr lang="en-US" sz="1600" dirty="0">
                <a:solidFill>
                  <a:srgbClr val="404040"/>
                </a:solidFill>
                <a:latin typeface="Carlito"/>
                <a:cs typeface="Carlito"/>
              </a:rPr>
              <a:t>Mass </a:t>
            </a:r>
            <a:r>
              <a:rPr lang="en-US" sz="1600" spc="-20" dirty="0">
                <a:solidFill>
                  <a:srgbClr val="404040"/>
                </a:solidFill>
                <a:latin typeface="Carlito"/>
                <a:cs typeface="Carlito"/>
              </a:rPr>
              <a:t>vs. </a:t>
            </a:r>
            <a:r>
              <a:rPr lang="en-US" sz="1600" spc="-5" dirty="0">
                <a:solidFill>
                  <a:srgbClr val="404040"/>
                </a:solidFill>
                <a:latin typeface="Carlito"/>
                <a:cs typeface="Carlito"/>
              </a:rPr>
              <a:t>Launch </a:t>
            </a:r>
            <a:r>
              <a:rPr lang="en-US" sz="1600" spc="-15" dirty="0">
                <a:solidFill>
                  <a:srgbClr val="404040"/>
                </a:solidFill>
                <a:latin typeface="Carlito"/>
                <a:cs typeface="Carlito"/>
              </a:rPr>
              <a:t>Site,  </a:t>
            </a:r>
            <a:r>
              <a:rPr lang="en-US" sz="1600" spc="-5" dirty="0">
                <a:solidFill>
                  <a:srgbClr val="404040"/>
                </a:solidFill>
                <a:latin typeface="Carlito"/>
                <a:cs typeface="Carlito"/>
              </a:rPr>
              <a:t>Orbit </a:t>
            </a:r>
            <a:r>
              <a:rPr lang="en-US" sz="1600" spc="-20" dirty="0">
                <a:solidFill>
                  <a:srgbClr val="404040"/>
                </a:solidFill>
                <a:latin typeface="Carlito"/>
                <a:cs typeface="Carlito"/>
              </a:rPr>
              <a:t>vs. </a:t>
            </a:r>
            <a:r>
              <a:rPr lang="en-US" sz="1600" dirty="0">
                <a:solidFill>
                  <a:srgbClr val="404040"/>
                </a:solidFill>
                <a:latin typeface="Carlito"/>
                <a:cs typeface="Carlito"/>
              </a:rPr>
              <a:t>Success </a:t>
            </a:r>
            <a:r>
              <a:rPr lang="en-US" sz="1600" spc="-20" dirty="0">
                <a:solidFill>
                  <a:srgbClr val="404040"/>
                </a:solidFill>
                <a:latin typeface="Carlito"/>
                <a:cs typeface="Carlito"/>
              </a:rPr>
              <a:t>Rate, </a:t>
            </a:r>
            <a:r>
              <a:rPr lang="en-US" sz="1600" spc="-10" dirty="0">
                <a:solidFill>
                  <a:srgbClr val="404040"/>
                </a:solidFill>
                <a:latin typeface="Carlito"/>
                <a:cs typeface="Carlito"/>
              </a:rPr>
              <a:t>Flight </a:t>
            </a:r>
            <a:r>
              <a:rPr lang="en-US" sz="1600" dirty="0">
                <a:solidFill>
                  <a:srgbClr val="404040"/>
                </a:solidFill>
                <a:latin typeface="Carlito"/>
                <a:cs typeface="Carlito"/>
              </a:rPr>
              <a:t>Number </a:t>
            </a:r>
            <a:r>
              <a:rPr lang="en-US" sz="1600" spc="-20" dirty="0">
                <a:solidFill>
                  <a:srgbClr val="404040"/>
                </a:solidFill>
                <a:latin typeface="Carlito"/>
                <a:cs typeface="Carlito"/>
              </a:rPr>
              <a:t>vs. </a:t>
            </a:r>
            <a:r>
              <a:rPr lang="en-US" sz="1600" spc="-5" dirty="0">
                <a:solidFill>
                  <a:srgbClr val="404040"/>
                </a:solidFill>
                <a:latin typeface="Carlito"/>
                <a:cs typeface="Carlito"/>
              </a:rPr>
              <a:t>Orbit, </a:t>
            </a:r>
            <a:r>
              <a:rPr lang="en-US" sz="1600" spc="-25" dirty="0">
                <a:solidFill>
                  <a:srgbClr val="404040"/>
                </a:solidFill>
                <a:latin typeface="Carlito"/>
                <a:cs typeface="Carlito"/>
              </a:rPr>
              <a:t>Payload </a:t>
            </a:r>
            <a:r>
              <a:rPr lang="en-US" sz="1600" spc="-15" dirty="0">
                <a:solidFill>
                  <a:srgbClr val="404040"/>
                </a:solidFill>
                <a:latin typeface="Carlito"/>
                <a:cs typeface="Carlito"/>
              </a:rPr>
              <a:t>vs </a:t>
            </a:r>
            <a:r>
              <a:rPr lang="en-US" sz="1600" spc="-5" dirty="0">
                <a:solidFill>
                  <a:srgbClr val="404040"/>
                </a:solidFill>
                <a:latin typeface="Carlito"/>
                <a:cs typeface="Carlito"/>
              </a:rPr>
              <a:t>Orbit, </a:t>
            </a:r>
            <a:r>
              <a:rPr lang="en-US" sz="1600" dirty="0">
                <a:solidFill>
                  <a:srgbClr val="404040"/>
                </a:solidFill>
                <a:latin typeface="Carlito"/>
                <a:cs typeface="Carlito"/>
              </a:rPr>
              <a:t>and Success </a:t>
            </a:r>
            <a:r>
              <a:rPr lang="en-US" sz="1600" spc="-60" dirty="0">
                <a:solidFill>
                  <a:srgbClr val="404040"/>
                </a:solidFill>
                <a:latin typeface="Carlito"/>
                <a:cs typeface="Carlito"/>
              </a:rPr>
              <a:t>Yearly</a:t>
            </a:r>
            <a:r>
              <a:rPr lang="en-US" sz="1600" spc="70" dirty="0">
                <a:solidFill>
                  <a:srgbClr val="404040"/>
                </a:solidFill>
                <a:latin typeface="Carlito"/>
                <a:cs typeface="Carlito"/>
              </a:rPr>
              <a:t> </a:t>
            </a:r>
            <a:r>
              <a:rPr lang="en-US" sz="1600" spc="-60" dirty="0">
                <a:solidFill>
                  <a:srgbClr val="404040"/>
                </a:solidFill>
                <a:latin typeface="Carlito"/>
                <a:cs typeface="Carlito"/>
              </a:rPr>
              <a:t>Trend</a:t>
            </a:r>
            <a:endParaRPr lang="en-US" sz="1600" dirty="0">
              <a:latin typeface="Carlito"/>
              <a:cs typeface="Carlito"/>
            </a:endParaRPr>
          </a:p>
          <a:p>
            <a:pPr marL="12700">
              <a:lnSpc>
                <a:spcPts val="2300"/>
              </a:lnSpc>
              <a:spcBef>
                <a:spcPts val="1160"/>
              </a:spcBef>
            </a:pPr>
            <a:r>
              <a:rPr lang="en-US" sz="1600" spc="-25" dirty="0">
                <a:solidFill>
                  <a:srgbClr val="404040"/>
                </a:solidFill>
                <a:latin typeface="Carlito"/>
                <a:cs typeface="Carlito"/>
              </a:rPr>
              <a:t>Scatter </a:t>
            </a:r>
            <a:r>
              <a:rPr lang="en-US" sz="1600" spc="-5" dirty="0">
                <a:solidFill>
                  <a:srgbClr val="404040"/>
                </a:solidFill>
                <a:latin typeface="Carlito"/>
                <a:cs typeface="Carlito"/>
              </a:rPr>
              <a:t>plots, line </a:t>
            </a:r>
            <a:r>
              <a:rPr lang="en-US" sz="1600" dirty="0">
                <a:solidFill>
                  <a:srgbClr val="404040"/>
                </a:solidFill>
                <a:latin typeface="Carlito"/>
                <a:cs typeface="Carlito"/>
              </a:rPr>
              <a:t>charts, and </a:t>
            </a:r>
            <a:r>
              <a:rPr lang="en-US" sz="1600" spc="-5" dirty="0">
                <a:solidFill>
                  <a:srgbClr val="404040"/>
                </a:solidFill>
                <a:latin typeface="Carlito"/>
                <a:cs typeface="Carlito"/>
              </a:rPr>
              <a:t>bar plots </a:t>
            </a:r>
            <a:r>
              <a:rPr lang="en-US" sz="1600" spc="-20" dirty="0">
                <a:solidFill>
                  <a:srgbClr val="404040"/>
                </a:solidFill>
                <a:latin typeface="Carlito"/>
                <a:cs typeface="Carlito"/>
              </a:rPr>
              <a:t>were </a:t>
            </a:r>
            <a:r>
              <a:rPr lang="en-US" sz="1600" spc="-5" dirty="0">
                <a:solidFill>
                  <a:srgbClr val="404040"/>
                </a:solidFill>
                <a:latin typeface="Carlito"/>
                <a:cs typeface="Carlito"/>
              </a:rPr>
              <a:t>used </a:t>
            </a:r>
            <a:r>
              <a:rPr lang="en-US" sz="1600" spc="-20" dirty="0">
                <a:solidFill>
                  <a:srgbClr val="404040"/>
                </a:solidFill>
                <a:latin typeface="Carlito"/>
                <a:cs typeface="Carlito"/>
              </a:rPr>
              <a:t>to compare </a:t>
            </a:r>
            <a:r>
              <a:rPr lang="en-US" sz="1600" spc="-5" dirty="0">
                <a:solidFill>
                  <a:srgbClr val="404040"/>
                </a:solidFill>
                <a:latin typeface="Carlito"/>
                <a:cs typeface="Carlito"/>
              </a:rPr>
              <a:t>relationships between variables</a:t>
            </a:r>
            <a:r>
              <a:rPr lang="en-US" sz="1600" spc="-20" dirty="0">
                <a:solidFill>
                  <a:srgbClr val="404040"/>
                </a:solidFill>
                <a:latin typeface="Carlito"/>
                <a:cs typeface="Carlito"/>
              </a:rPr>
              <a:t> to</a:t>
            </a:r>
            <a:endParaRPr lang="en-US" sz="1600" dirty="0">
              <a:latin typeface="Carlito"/>
              <a:cs typeface="Carlito"/>
            </a:endParaRPr>
          </a:p>
          <a:p>
            <a:pPr marL="12700">
              <a:lnSpc>
                <a:spcPts val="2300"/>
              </a:lnSpc>
            </a:pPr>
            <a:r>
              <a:rPr lang="en-US" sz="1600" spc="-5" dirty="0">
                <a:solidFill>
                  <a:srgbClr val="404040"/>
                </a:solidFill>
                <a:latin typeface="Carlito"/>
                <a:cs typeface="Carlito"/>
              </a:rPr>
              <a:t>decide if </a:t>
            </a:r>
            <a:r>
              <a:rPr lang="en-US" sz="1600" dirty="0">
                <a:solidFill>
                  <a:srgbClr val="404040"/>
                </a:solidFill>
                <a:latin typeface="Carlito"/>
                <a:cs typeface="Carlito"/>
              </a:rPr>
              <a:t>a </a:t>
            </a:r>
            <a:r>
              <a:rPr lang="en-US" sz="1600" spc="-10" dirty="0">
                <a:solidFill>
                  <a:srgbClr val="404040"/>
                </a:solidFill>
                <a:latin typeface="Carlito"/>
                <a:cs typeface="Carlito"/>
              </a:rPr>
              <a:t>relationship </a:t>
            </a:r>
            <a:r>
              <a:rPr lang="en-US" sz="1600" spc="-25" dirty="0">
                <a:solidFill>
                  <a:srgbClr val="404040"/>
                </a:solidFill>
                <a:latin typeface="Carlito"/>
                <a:cs typeface="Carlito"/>
              </a:rPr>
              <a:t>exists </a:t>
            </a:r>
            <a:r>
              <a:rPr lang="en-US" sz="1600" dirty="0">
                <a:solidFill>
                  <a:srgbClr val="404040"/>
                </a:solidFill>
                <a:latin typeface="Carlito"/>
                <a:cs typeface="Carlito"/>
              </a:rPr>
              <a:t>so </a:t>
            </a:r>
            <a:r>
              <a:rPr lang="en-US" sz="1600" spc="-5" dirty="0">
                <a:solidFill>
                  <a:srgbClr val="404040"/>
                </a:solidFill>
                <a:latin typeface="Carlito"/>
                <a:cs typeface="Carlito"/>
              </a:rPr>
              <a:t>that they could </a:t>
            </a:r>
            <a:r>
              <a:rPr lang="en-US" sz="1600" dirty="0">
                <a:solidFill>
                  <a:srgbClr val="404040"/>
                </a:solidFill>
                <a:latin typeface="Carlito"/>
                <a:cs typeface="Carlito"/>
              </a:rPr>
              <a:t>be </a:t>
            </a:r>
            <a:r>
              <a:rPr lang="en-US" sz="1600" spc="-5" dirty="0">
                <a:solidFill>
                  <a:srgbClr val="404040"/>
                </a:solidFill>
                <a:latin typeface="Carlito"/>
                <a:cs typeface="Carlito"/>
              </a:rPr>
              <a:t>used in </a:t>
            </a:r>
            <a:r>
              <a:rPr lang="en-US" sz="1600" spc="-10" dirty="0">
                <a:solidFill>
                  <a:srgbClr val="404040"/>
                </a:solidFill>
                <a:latin typeface="Carlito"/>
                <a:cs typeface="Carlito"/>
              </a:rPr>
              <a:t>training </a:t>
            </a:r>
            <a:r>
              <a:rPr lang="en-US" sz="1600" dirty="0">
                <a:solidFill>
                  <a:srgbClr val="404040"/>
                </a:solidFill>
                <a:latin typeface="Carlito"/>
                <a:cs typeface="Carlito"/>
              </a:rPr>
              <a:t>the machine </a:t>
            </a:r>
            <a:r>
              <a:rPr lang="en-US" sz="1600" spc="-5" dirty="0">
                <a:solidFill>
                  <a:srgbClr val="404040"/>
                </a:solidFill>
                <a:latin typeface="Carlito"/>
                <a:cs typeface="Carlito"/>
              </a:rPr>
              <a:t>learning</a:t>
            </a:r>
            <a:r>
              <a:rPr lang="en-US" sz="1600" spc="-45" dirty="0">
                <a:solidFill>
                  <a:srgbClr val="404040"/>
                </a:solidFill>
                <a:latin typeface="Carlito"/>
                <a:cs typeface="Carlito"/>
              </a:rPr>
              <a:t> </a:t>
            </a:r>
            <a:r>
              <a:rPr lang="en-US" sz="1600" spc="-5" dirty="0">
                <a:solidFill>
                  <a:srgbClr val="404040"/>
                </a:solidFill>
                <a:latin typeface="Carlito"/>
                <a:cs typeface="Carlito"/>
              </a:rPr>
              <a:t>model</a:t>
            </a:r>
            <a:endParaRPr lang="en-US" sz="1600" dirty="0">
              <a:latin typeface="Carlito"/>
              <a:cs typeface="Carlito"/>
            </a:endParaRPr>
          </a:p>
          <a:p>
            <a:pPr marL="0" indent="0">
              <a:buNone/>
            </a:pP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descr="Chart, scatter chart&#10;&#10;Description automatically generated">
            <a:extLst>
              <a:ext uri="{FF2B5EF4-FFF2-40B4-BE49-F238E27FC236}">
                <a16:creationId xmlns:a16="http://schemas.microsoft.com/office/drawing/2014/main" id="{514255D9-05C6-6D08-797F-3B189DB25C5F}"/>
              </a:ext>
            </a:extLst>
          </p:cNvPr>
          <p:cNvPicPr>
            <a:picLocks noChangeAspect="1"/>
          </p:cNvPicPr>
          <p:nvPr/>
        </p:nvPicPr>
        <p:blipFill>
          <a:blip r:embed="rId3"/>
          <a:stretch>
            <a:fillRect/>
          </a:stretch>
        </p:blipFill>
        <p:spPr>
          <a:xfrm>
            <a:off x="8560934" y="265548"/>
            <a:ext cx="2897038" cy="1862382"/>
          </a:xfrm>
          <a:prstGeom prst="rect">
            <a:avLst/>
          </a:prstGeom>
        </p:spPr>
      </p:pic>
      <p:pic>
        <p:nvPicPr>
          <p:cNvPr id="9" name="Picture 8" descr="Chart, bar chart&#10;&#10;Description automatically generated">
            <a:extLst>
              <a:ext uri="{FF2B5EF4-FFF2-40B4-BE49-F238E27FC236}">
                <a16:creationId xmlns:a16="http://schemas.microsoft.com/office/drawing/2014/main" id="{0271A5F1-64DA-180A-F92F-8B4448A7D5A5}"/>
              </a:ext>
            </a:extLst>
          </p:cNvPr>
          <p:cNvPicPr>
            <a:picLocks noChangeAspect="1"/>
          </p:cNvPicPr>
          <p:nvPr/>
        </p:nvPicPr>
        <p:blipFill>
          <a:blip r:embed="rId4"/>
          <a:stretch>
            <a:fillRect/>
          </a:stretch>
        </p:blipFill>
        <p:spPr>
          <a:xfrm>
            <a:off x="8445910" y="3416141"/>
            <a:ext cx="3428847" cy="2460585"/>
          </a:xfrm>
          <a:prstGeom prst="rect">
            <a:avLst/>
          </a:prstGeom>
        </p:spPr>
      </p:pic>
      <p:pic>
        <p:nvPicPr>
          <p:cNvPr id="11" name="Picture 10" descr="A picture containing website&#10;&#10;Description automatically generated">
            <a:extLst>
              <a:ext uri="{FF2B5EF4-FFF2-40B4-BE49-F238E27FC236}">
                <a16:creationId xmlns:a16="http://schemas.microsoft.com/office/drawing/2014/main" id="{AA873754-DA78-05C2-8F4B-9601123C01E2}"/>
              </a:ext>
            </a:extLst>
          </p:cNvPr>
          <p:cNvPicPr>
            <a:picLocks noChangeAspect="1"/>
          </p:cNvPicPr>
          <p:nvPr/>
        </p:nvPicPr>
        <p:blipFill>
          <a:blip r:embed="rId5"/>
          <a:stretch>
            <a:fillRect/>
          </a:stretch>
        </p:blipFill>
        <p:spPr>
          <a:xfrm>
            <a:off x="8108790" y="2439155"/>
            <a:ext cx="3879557" cy="744987"/>
          </a:xfrm>
          <a:prstGeom prst="rect">
            <a:avLst/>
          </a:prstGeom>
        </p:spPr>
      </p:pic>
      <p:sp>
        <p:nvSpPr>
          <p:cNvPr id="12" name="TextBox 11">
            <a:extLst>
              <a:ext uri="{FF2B5EF4-FFF2-40B4-BE49-F238E27FC236}">
                <a16:creationId xmlns:a16="http://schemas.microsoft.com/office/drawing/2014/main" id="{14D1281C-7EDF-0659-8EB4-F0271134D2FA}"/>
              </a:ext>
            </a:extLst>
          </p:cNvPr>
          <p:cNvSpPr txBox="1"/>
          <p:nvPr/>
        </p:nvSpPr>
        <p:spPr>
          <a:xfrm>
            <a:off x="770011" y="5220929"/>
            <a:ext cx="3615176" cy="584775"/>
          </a:xfrm>
          <a:prstGeom prst="rect">
            <a:avLst/>
          </a:prstGeom>
          <a:noFill/>
        </p:spPr>
        <p:txBody>
          <a:bodyPr wrap="square" rtlCol="0">
            <a:spAutoFit/>
          </a:bodyPr>
          <a:lstStyle/>
          <a:p>
            <a:r>
              <a:rPr lang="en-US" sz="3200" dirty="0" err="1">
                <a:hlinkClick r:id="rId6"/>
              </a:rPr>
              <a:t>Github</a:t>
            </a:r>
            <a:r>
              <a:rPr lang="en-US" sz="3200" dirty="0">
                <a:hlinkClick r:id="rId6"/>
              </a:rPr>
              <a:t> Link</a:t>
            </a:r>
            <a:endParaRPr lang="en-US" sz="3200"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B2382D-FF7E-C157-E436-C0B160396CBA}"/>
              </a:ext>
            </a:extLst>
          </p:cNvPr>
          <p:cNvSpPr/>
          <p:nvPr/>
        </p:nvSpPr>
        <p:spPr>
          <a:xfrm>
            <a:off x="7806814" y="0"/>
            <a:ext cx="4483510" cy="695140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1496"/>
            <a:ext cx="6889318" cy="4351338"/>
          </a:xfrm>
          <a:prstGeom prst="rect">
            <a:avLst/>
          </a:prstGeom>
        </p:spPr>
        <p:txBody>
          <a:bodyPr lIns="91440" tIns="45720" rIns="91440" bIns="45720" anchor="t"/>
          <a:lstStyle/>
          <a:p>
            <a:pPr marL="12700">
              <a:lnSpc>
                <a:spcPct val="100000"/>
              </a:lnSpc>
              <a:spcBef>
                <a:spcPts val="1280"/>
              </a:spcBef>
            </a:pPr>
            <a:r>
              <a:rPr lang="en-US" sz="2000" spc="-5" dirty="0">
                <a:solidFill>
                  <a:srgbClr val="404040"/>
                </a:solidFill>
                <a:latin typeface="Carlito"/>
                <a:cs typeface="Carlito"/>
              </a:rPr>
              <a:t>Loaded </a:t>
            </a:r>
            <a:r>
              <a:rPr lang="en-US" sz="2000" spc="-25" dirty="0">
                <a:solidFill>
                  <a:srgbClr val="404040"/>
                </a:solidFill>
                <a:latin typeface="Carlito"/>
                <a:cs typeface="Carlito"/>
              </a:rPr>
              <a:t>data </a:t>
            </a:r>
            <a:r>
              <a:rPr lang="en-US" sz="2000" spc="-10" dirty="0">
                <a:solidFill>
                  <a:srgbClr val="404040"/>
                </a:solidFill>
                <a:latin typeface="Carlito"/>
                <a:cs typeface="Carlito"/>
              </a:rPr>
              <a:t>set </a:t>
            </a:r>
            <a:r>
              <a:rPr lang="en-US" sz="2000" spc="-25" dirty="0">
                <a:solidFill>
                  <a:srgbClr val="404040"/>
                </a:solidFill>
                <a:latin typeface="Carlito"/>
                <a:cs typeface="Carlito"/>
              </a:rPr>
              <a:t>into </a:t>
            </a:r>
            <a:r>
              <a:rPr lang="en-US" sz="2000" dirty="0">
                <a:solidFill>
                  <a:srgbClr val="404040"/>
                </a:solidFill>
                <a:latin typeface="Carlito"/>
                <a:cs typeface="Carlito"/>
              </a:rPr>
              <a:t>IBM DB2</a:t>
            </a:r>
            <a:r>
              <a:rPr lang="en-US" sz="2000" spc="-125" dirty="0">
                <a:solidFill>
                  <a:srgbClr val="404040"/>
                </a:solidFill>
                <a:latin typeface="Carlito"/>
                <a:cs typeface="Carlito"/>
              </a:rPr>
              <a:t> </a:t>
            </a:r>
            <a:r>
              <a:rPr lang="en-US" sz="2000" spc="-5" dirty="0">
                <a:solidFill>
                  <a:srgbClr val="404040"/>
                </a:solidFill>
                <a:latin typeface="Carlito"/>
                <a:cs typeface="Carlito"/>
              </a:rPr>
              <a:t>Database.</a:t>
            </a:r>
            <a:endParaRPr lang="en-US" sz="2000" dirty="0">
              <a:latin typeface="Carlito"/>
              <a:cs typeface="Carlito"/>
            </a:endParaRPr>
          </a:p>
          <a:p>
            <a:pPr marL="12700">
              <a:lnSpc>
                <a:spcPct val="100000"/>
              </a:lnSpc>
              <a:spcBef>
                <a:spcPts val="1175"/>
              </a:spcBef>
            </a:pPr>
            <a:r>
              <a:rPr lang="en-US" sz="2000" spc="-5" dirty="0">
                <a:solidFill>
                  <a:srgbClr val="404040"/>
                </a:solidFill>
                <a:latin typeface="Carlito"/>
                <a:cs typeface="Carlito"/>
              </a:rPr>
              <a:t>Queried using SQL </a:t>
            </a:r>
            <a:r>
              <a:rPr lang="en-US" sz="2000" dirty="0">
                <a:solidFill>
                  <a:srgbClr val="404040"/>
                </a:solidFill>
                <a:latin typeface="Carlito"/>
                <a:cs typeface="Carlito"/>
              </a:rPr>
              <a:t>Python</a:t>
            </a:r>
            <a:r>
              <a:rPr lang="en-US" sz="2000" spc="-100" dirty="0">
                <a:solidFill>
                  <a:srgbClr val="404040"/>
                </a:solidFill>
                <a:latin typeface="Carlito"/>
                <a:cs typeface="Carlito"/>
              </a:rPr>
              <a:t> </a:t>
            </a:r>
            <a:r>
              <a:rPr lang="en-US" sz="2000" spc="-25" dirty="0">
                <a:solidFill>
                  <a:srgbClr val="404040"/>
                </a:solidFill>
                <a:latin typeface="Carlito"/>
                <a:cs typeface="Carlito"/>
              </a:rPr>
              <a:t>integration.</a:t>
            </a:r>
            <a:endParaRPr lang="en-US" sz="2000" dirty="0">
              <a:latin typeface="Carlito"/>
              <a:cs typeface="Carlito"/>
            </a:endParaRPr>
          </a:p>
          <a:p>
            <a:pPr marL="12700">
              <a:lnSpc>
                <a:spcPct val="100000"/>
              </a:lnSpc>
              <a:spcBef>
                <a:spcPts val="1560"/>
              </a:spcBef>
            </a:pPr>
            <a:r>
              <a:rPr lang="en-US" sz="2000" spc="-5" dirty="0">
                <a:solidFill>
                  <a:srgbClr val="404040"/>
                </a:solidFill>
                <a:latin typeface="Carlito"/>
                <a:cs typeface="Carlito"/>
              </a:rPr>
              <a:t>Queries </a:t>
            </a:r>
            <a:r>
              <a:rPr lang="en-US" sz="2000" spc="-20" dirty="0">
                <a:solidFill>
                  <a:srgbClr val="404040"/>
                </a:solidFill>
                <a:latin typeface="Carlito"/>
                <a:cs typeface="Carlito"/>
              </a:rPr>
              <a:t>were </a:t>
            </a:r>
            <a:r>
              <a:rPr lang="en-US" sz="2000" dirty="0">
                <a:solidFill>
                  <a:srgbClr val="404040"/>
                </a:solidFill>
                <a:latin typeface="Carlito"/>
                <a:cs typeface="Carlito"/>
              </a:rPr>
              <a:t>made </a:t>
            </a:r>
            <a:r>
              <a:rPr lang="en-US" sz="2000" spc="-20" dirty="0">
                <a:solidFill>
                  <a:srgbClr val="404040"/>
                </a:solidFill>
                <a:latin typeface="Carlito"/>
                <a:cs typeface="Carlito"/>
              </a:rPr>
              <a:t>to </a:t>
            </a:r>
            <a:r>
              <a:rPr lang="en-US" sz="2000" spc="-10" dirty="0">
                <a:solidFill>
                  <a:srgbClr val="404040"/>
                </a:solidFill>
                <a:latin typeface="Carlito"/>
                <a:cs typeface="Carlito"/>
              </a:rPr>
              <a:t>get </a:t>
            </a:r>
            <a:r>
              <a:rPr lang="en-US" sz="2000" dirty="0">
                <a:solidFill>
                  <a:srgbClr val="404040"/>
                </a:solidFill>
                <a:latin typeface="Carlito"/>
                <a:cs typeface="Carlito"/>
              </a:rPr>
              <a:t>a </a:t>
            </a:r>
            <a:r>
              <a:rPr lang="en-US" sz="2000" spc="-25" dirty="0">
                <a:solidFill>
                  <a:srgbClr val="404040"/>
                </a:solidFill>
                <a:latin typeface="Carlito"/>
                <a:cs typeface="Carlito"/>
              </a:rPr>
              <a:t>better </a:t>
            </a:r>
            <a:r>
              <a:rPr lang="en-US" sz="2000" spc="-20" dirty="0">
                <a:solidFill>
                  <a:srgbClr val="404040"/>
                </a:solidFill>
                <a:latin typeface="Carlito"/>
                <a:cs typeface="Carlito"/>
              </a:rPr>
              <a:t>understanding </a:t>
            </a:r>
            <a:r>
              <a:rPr lang="en-US" sz="2000" spc="-5" dirty="0">
                <a:solidFill>
                  <a:srgbClr val="404040"/>
                </a:solidFill>
                <a:latin typeface="Carlito"/>
                <a:cs typeface="Carlito"/>
              </a:rPr>
              <a:t>of </a:t>
            </a:r>
            <a:r>
              <a:rPr lang="en-US" sz="2000" dirty="0">
                <a:solidFill>
                  <a:srgbClr val="404040"/>
                </a:solidFill>
                <a:latin typeface="Carlito"/>
                <a:cs typeface="Carlito"/>
              </a:rPr>
              <a:t>the</a:t>
            </a:r>
            <a:r>
              <a:rPr lang="en-US" sz="2000" spc="25" dirty="0">
                <a:solidFill>
                  <a:srgbClr val="404040"/>
                </a:solidFill>
                <a:latin typeface="Carlito"/>
                <a:cs typeface="Carlito"/>
              </a:rPr>
              <a:t> </a:t>
            </a:r>
            <a:r>
              <a:rPr lang="en-US" sz="2000" spc="-20" dirty="0">
                <a:solidFill>
                  <a:srgbClr val="404040"/>
                </a:solidFill>
                <a:latin typeface="Carlito"/>
                <a:cs typeface="Carlito"/>
              </a:rPr>
              <a:t>dataset.</a:t>
            </a:r>
            <a:endParaRPr lang="en-US" sz="2000" dirty="0">
              <a:latin typeface="Carlito"/>
              <a:cs typeface="Carlito"/>
            </a:endParaRPr>
          </a:p>
          <a:p>
            <a:pPr marL="12700" marR="434975">
              <a:lnSpc>
                <a:spcPts val="2200"/>
              </a:lnSpc>
              <a:spcBef>
                <a:spcPts val="1440"/>
              </a:spcBef>
            </a:pPr>
            <a:r>
              <a:rPr lang="en-US" sz="2000" spc="-5" dirty="0">
                <a:solidFill>
                  <a:srgbClr val="404040"/>
                </a:solidFill>
                <a:latin typeface="Carlito"/>
                <a:cs typeface="Carlito"/>
              </a:rPr>
              <a:t>Queried </a:t>
            </a:r>
            <a:r>
              <a:rPr lang="en-US" sz="2000" spc="-20" dirty="0">
                <a:solidFill>
                  <a:srgbClr val="404040"/>
                </a:solidFill>
                <a:latin typeface="Carlito"/>
                <a:cs typeface="Carlito"/>
              </a:rPr>
              <a:t>information </a:t>
            </a:r>
            <a:r>
              <a:rPr lang="en-US" sz="2000" dirty="0">
                <a:solidFill>
                  <a:srgbClr val="404040"/>
                </a:solidFill>
                <a:latin typeface="Carlito"/>
                <a:cs typeface="Carlito"/>
              </a:rPr>
              <a:t>about launch </a:t>
            </a:r>
            <a:r>
              <a:rPr lang="en-US" sz="2000" spc="-20" dirty="0">
                <a:solidFill>
                  <a:srgbClr val="404040"/>
                </a:solidFill>
                <a:latin typeface="Carlito"/>
                <a:cs typeface="Carlito"/>
              </a:rPr>
              <a:t>site </a:t>
            </a:r>
            <a:r>
              <a:rPr lang="en-US" sz="2000" spc="-5" dirty="0">
                <a:solidFill>
                  <a:srgbClr val="404040"/>
                </a:solidFill>
                <a:latin typeface="Carlito"/>
                <a:cs typeface="Carlito"/>
              </a:rPr>
              <a:t>names, mission </a:t>
            </a:r>
            <a:r>
              <a:rPr lang="en-US" sz="2000" spc="-20" dirty="0">
                <a:solidFill>
                  <a:srgbClr val="404040"/>
                </a:solidFill>
                <a:latin typeface="Carlito"/>
                <a:cs typeface="Carlito"/>
              </a:rPr>
              <a:t>outcomes, various pay </a:t>
            </a:r>
            <a:r>
              <a:rPr lang="en-US" sz="2000" dirty="0">
                <a:solidFill>
                  <a:srgbClr val="404040"/>
                </a:solidFill>
                <a:latin typeface="Carlito"/>
                <a:cs typeface="Carlito"/>
              </a:rPr>
              <a:t>load </a:t>
            </a:r>
            <a:r>
              <a:rPr lang="en-US" sz="2000" spc="-25" dirty="0">
                <a:solidFill>
                  <a:srgbClr val="404040"/>
                </a:solidFill>
                <a:latin typeface="Carlito"/>
                <a:cs typeface="Carlito"/>
              </a:rPr>
              <a:t>sizes </a:t>
            </a:r>
            <a:r>
              <a:rPr lang="en-US" sz="2000" spc="-5" dirty="0">
                <a:solidFill>
                  <a:srgbClr val="404040"/>
                </a:solidFill>
                <a:latin typeface="Carlito"/>
                <a:cs typeface="Carlito"/>
              </a:rPr>
              <a:t>of  </a:t>
            </a:r>
            <a:r>
              <a:rPr lang="en-US" sz="2000" spc="-25" dirty="0">
                <a:solidFill>
                  <a:srgbClr val="404040"/>
                </a:solidFill>
                <a:latin typeface="Carlito"/>
                <a:cs typeface="Carlito"/>
              </a:rPr>
              <a:t>customers </a:t>
            </a:r>
            <a:r>
              <a:rPr lang="en-US" sz="2000" dirty="0">
                <a:solidFill>
                  <a:srgbClr val="404040"/>
                </a:solidFill>
                <a:latin typeface="Carlito"/>
                <a:cs typeface="Carlito"/>
              </a:rPr>
              <a:t>and </a:t>
            </a:r>
            <a:r>
              <a:rPr lang="en-US" sz="2000" spc="-20" dirty="0">
                <a:solidFill>
                  <a:srgbClr val="404040"/>
                </a:solidFill>
                <a:latin typeface="Carlito"/>
                <a:cs typeface="Carlito"/>
              </a:rPr>
              <a:t>booster </a:t>
            </a:r>
            <a:r>
              <a:rPr lang="en-US" sz="2000" spc="-25" dirty="0">
                <a:solidFill>
                  <a:srgbClr val="404040"/>
                </a:solidFill>
                <a:latin typeface="Carlito"/>
                <a:cs typeface="Carlito"/>
              </a:rPr>
              <a:t>versions, </a:t>
            </a:r>
            <a:r>
              <a:rPr lang="en-US" sz="2000" dirty="0">
                <a:solidFill>
                  <a:srgbClr val="404040"/>
                </a:solidFill>
                <a:latin typeface="Carlito"/>
                <a:cs typeface="Carlito"/>
              </a:rPr>
              <a:t>and landing</a:t>
            </a:r>
            <a:r>
              <a:rPr lang="en-US" sz="2000" spc="5" dirty="0">
                <a:solidFill>
                  <a:srgbClr val="404040"/>
                </a:solidFill>
                <a:latin typeface="Carlito"/>
                <a:cs typeface="Carlito"/>
              </a:rPr>
              <a:t> </a:t>
            </a:r>
            <a:r>
              <a:rPr lang="en-US" sz="2000" spc="-15" dirty="0">
                <a:solidFill>
                  <a:srgbClr val="404040"/>
                </a:solidFill>
                <a:latin typeface="Carlito"/>
                <a:cs typeface="Carlito"/>
              </a:rPr>
              <a:t>outcomes</a:t>
            </a:r>
            <a:endParaRPr lang="en-US" sz="2000" dirty="0">
              <a:latin typeface="Carlito"/>
              <a:cs typeface="Carlito"/>
            </a:endParaRPr>
          </a:p>
          <a:p>
            <a:pPr marL="0" indent="0">
              <a:buNone/>
            </a:pP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p>
        </p:txBody>
      </p:sp>
      <p:sp>
        <p:nvSpPr>
          <p:cNvPr id="12" name="TextBox 11">
            <a:extLst>
              <a:ext uri="{FF2B5EF4-FFF2-40B4-BE49-F238E27FC236}">
                <a16:creationId xmlns:a16="http://schemas.microsoft.com/office/drawing/2014/main" id="{14D1281C-7EDF-0659-8EB4-F0271134D2FA}"/>
              </a:ext>
            </a:extLst>
          </p:cNvPr>
          <p:cNvSpPr txBox="1"/>
          <p:nvPr/>
        </p:nvSpPr>
        <p:spPr>
          <a:xfrm>
            <a:off x="770011" y="5220929"/>
            <a:ext cx="3615176" cy="584775"/>
          </a:xfrm>
          <a:prstGeom prst="rect">
            <a:avLst/>
          </a:prstGeom>
          <a:noFill/>
        </p:spPr>
        <p:txBody>
          <a:bodyPr wrap="square" rtlCol="0">
            <a:spAutoFit/>
          </a:bodyPr>
          <a:lstStyle/>
          <a:p>
            <a:r>
              <a:rPr lang="en-US" sz="3200" dirty="0" err="1">
                <a:hlinkClick r:id="rId2"/>
              </a:rPr>
              <a:t>Github</a:t>
            </a:r>
            <a:r>
              <a:rPr lang="en-US" sz="3200" dirty="0">
                <a:hlinkClick r:id="rId2"/>
              </a:rPr>
              <a:t> Link</a:t>
            </a:r>
            <a:endParaRPr lang="en-US" sz="3200" dirty="0"/>
          </a:p>
        </p:txBody>
      </p:sp>
      <p:pic>
        <p:nvPicPr>
          <p:cNvPr id="8" name="Picture 7" descr="Text&#10;&#10;Description automatically generated">
            <a:extLst>
              <a:ext uri="{FF2B5EF4-FFF2-40B4-BE49-F238E27FC236}">
                <a16:creationId xmlns:a16="http://schemas.microsoft.com/office/drawing/2014/main" id="{78B603B9-25C5-1BFF-632D-00B8ABB66F3F}"/>
              </a:ext>
            </a:extLst>
          </p:cNvPr>
          <p:cNvPicPr>
            <a:picLocks noChangeAspect="1"/>
          </p:cNvPicPr>
          <p:nvPr/>
        </p:nvPicPr>
        <p:blipFill>
          <a:blip r:embed="rId3"/>
          <a:stretch>
            <a:fillRect/>
          </a:stretch>
        </p:blipFill>
        <p:spPr>
          <a:xfrm>
            <a:off x="8337776" y="212101"/>
            <a:ext cx="3497191" cy="2519810"/>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03C52ECE-62C0-2D3B-99D6-AD1BE2E4DF8B}"/>
              </a:ext>
            </a:extLst>
          </p:cNvPr>
          <p:cNvPicPr>
            <a:picLocks noChangeAspect="1"/>
          </p:cNvPicPr>
          <p:nvPr/>
        </p:nvPicPr>
        <p:blipFill>
          <a:blip r:embed="rId4"/>
          <a:stretch>
            <a:fillRect/>
          </a:stretch>
        </p:blipFill>
        <p:spPr>
          <a:xfrm>
            <a:off x="8019512" y="3003463"/>
            <a:ext cx="4133717" cy="2497915"/>
          </a:xfrm>
          <a:prstGeom prst="rect">
            <a:avLst/>
          </a:prstGeom>
        </p:spPr>
      </p:pic>
    </p:spTree>
    <p:extLst>
      <p:ext uri="{BB962C8B-B14F-4D97-AF65-F5344CB8AC3E}">
        <p14:creationId xmlns:p14="http://schemas.microsoft.com/office/powerpoint/2010/main" val="1104960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348"/>
            <a:ext cx="10515600" cy="4987863"/>
          </a:xfrm>
          <a:prstGeom prst="rect">
            <a:avLst/>
          </a:prstGeom>
        </p:spPr>
        <p:txBody>
          <a:bodyPr>
            <a:normAutofit lnSpcReduction="10000"/>
          </a:bodyPr>
          <a:lstStyle/>
          <a:p>
            <a:r>
              <a:rPr lang="en-GB" sz="1600" dirty="0">
                <a:solidFill>
                  <a:schemeClr val="accent1">
                    <a:lumMod val="75000"/>
                  </a:schemeClr>
                </a:solidFill>
              </a:rPr>
              <a:t>The following steps were taken to visualize the launch data on an interactive map:</a:t>
            </a:r>
          </a:p>
          <a:p>
            <a:endParaRPr lang="en-GB" sz="1600" dirty="0"/>
          </a:p>
          <a:p>
            <a:pPr marL="457200" indent="-457200">
              <a:buFont typeface="+mj-lt"/>
              <a:buAutoNum type="arabicPeriod"/>
            </a:pPr>
            <a:r>
              <a:rPr lang="en-GB" sz="1600" dirty="0"/>
              <a:t>Mark all launch sites on a map</a:t>
            </a:r>
          </a:p>
          <a:p>
            <a:pPr marL="647700" lvl="2" indent="-285750"/>
            <a:r>
              <a:rPr lang="en-GB" sz="1600" dirty="0"/>
              <a:t>Initialise the map using a Folium </a:t>
            </a:r>
            <a:r>
              <a:rPr lang="en-GB" sz="1600" dirty="0">
                <a:solidFill>
                  <a:srgbClr val="61AFEF"/>
                </a:solidFill>
                <a:latin typeface="Consolas" panose="020B0609020204030204" pitchFamily="49" charset="0"/>
              </a:rPr>
              <a:t>Map</a:t>
            </a:r>
            <a:r>
              <a:rPr lang="en-GB" sz="1600" dirty="0"/>
              <a:t> object</a:t>
            </a:r>
          </a:p>
          <a:p>
            <a:pPr marL="647700" lvl="2" indent="-285750"/>
            <a:r>
              <a:rPr lang="en-GB" sz="1600" dirty="0"/>
              <a:t>Add a </a:t>
            </a:r>
            <a:r>
              <a:rPr lang="en-GB" sz="1600" dirty="0" err="1">
                <a:solidFill>
                  <a:srgbClr val="61AFEF"/>
                </a:solidFill>
                <a:latin typeface="Consolas" panose="020B0609020204030204" pitchFamily="49" charset="0"/>
              </a:rPr>
              <a:t>folium.Circle</a:t>
            </a:r>
            <a:r>
              <a:rPr lang="en-GB" sz="1600" dirty="0"/>
              <a:t> and </a:t>
            </a:r>
            <a:r>
              <a:rPr lang="en-GB" sz="1600" dirty="0" err="1">
                <a:solidFill>
                  <a:srgbClr val="61AFEF"/>
                </a:solidFill>
                <a:latin typeface="Consolas" panose="020B0609020204030204" pitchFamily="49" charset="0"/>
              </a:rPr>
              <a:t>folium.Marker</a:t>
            </a:r>
            <a:r>
              <a:rPr lang="en-GB" sz="1600" dirty="0"/>
              <a:t> for each launch site on the launch map</a:t>
            </a:r>
          </a:p>
          <a:p>
            <a:pPr lvl="2" indent="0">
              <a:buNone/>
            </a:pPr>
            <a:endParaRPr lang="en-GB" sz="1600" dirty="0"/>
          </a:p>
          <a:p>
            <a:pPr marL="457200" indent="-457200">
              <a:buFont typeface="+mj-lt"/>
              <a:buAutoNum type="arabicPeriod"/>
            </a:pPr>
            <a:r>
              <a:rPr lang="en-GB" sz="1600" dirty="0"/>
              <a:t>Mark the success/failed launches for each site on a map</a:t>
            </a:r>
          </a:p>
          <a:p>
            <a:pPr marL="647700" lvl="2" indent="-285750"/>
            <a:r>
              <a:rPr lang="en-GB" sz="1600" dirty="0"/>
              <a:t>As many launches have the same coordinates, it makes sense to cluster them together. </a:t>
            </a:r>
          </a:p>
          <a:p>
            <a:pPr marL="647700" lvl="2" indent="-285750"/>
            <a:r>
              <a:rPr lang="en-GB" sz="1600" dirty="0"/>
              <a:t>Before clustering them, assign a marker colour of successful (class = 1) as green, and failed (class = 0) as red.</a:t>
            </a:r>
          </a:p>
          <a:p>
            <a:pPr marL="647700" lvl="2" indent="-285750"/>
            <a:r>
              <a:rPr lang="en-GB" sz="1600" dirty="0"/>
              <a:t>To put the launches into clusters, for each launch, add a </a:t>
            </a:r>
            <a:r>
              <a:rPr lang="en-GB" sz="1600" dirty="0" err="1">
                <a:solidFill>
                  <a:srgbClr val="61AFEF"/>
                </a:solidFill>
                <a:latin typeface="Consolas" panose="020B0609020204030204" pitchFamily="49" charset="0"/>
              </a:rPr>
              <a:t>folium.Marker</a:t>
            </a:r>
            <a:r>
              <a:rPr lang="en-GB" sz="1600" dirty="0"/>
              <a:t> to the </a:t>
            </a:r>
            <a:r>
              <a:rPr lang="en-GB" sz="1600" dirty="0" err="1">
                <a:solidFill>
                  <a:srgbClr val="61AFEF"/>
                </a:solidFill>
                <a:latin typeface="Consolas" panose="020B0609020204030204" pitchFamily="49" charset="0"/>
              </a:rPr>
              <a:t>MarkerCluster</a:t>
            </a:r>
            <a:r>
              <a:rPr lang="en-GB" sz="1600" dirty="0">
                <a:solidFill>
                  <a:srgbClr val="61AFEF"/>
                </a:solidFill>
                <a:latin typeface="Consolas" panose="020B0609020204030204" pitchFamily="49" charset="0"/>
              </a:rPr>
              <a:t>()</a:t>
            </a:r>
            <a:r>
              <a:rPr lang="en-GB" sz="1600" dirty="0"/>
              <a:t> object.</a:t>
            </a:r>
          </a:p>
          <a:p>
            <a:pPr marL="647700" lvl="2" indent="-285750"/>
            <a:r>
              <a:rPr lang="en-GB" sz="1600" dirty="0"/>
              <a:t>Create an icon as a text label, assigning the </a:t>
            </a:r>
            <a:r>
              <a:rPr lang="en-GB" sz="1600" dirty="0" err="1">
                <a:solidFill>
                  <a:srgbClr val="61AFEF"/>
                </a:solidFill>
                <a:latin typeface="Consolas" panose="020B0609020204030204" pitchFamily="49" charset="0"/>
              </a:rPr>
              <a:t>icon_color</a:t>
            </a:r>
            <a:r>
              <a:rPr lang="en-GB" sz="1600" dirty="0">
                <a:solidFill>
                  <a:srgbClr val="61AFEF"/>
                </a:solidFill>
                <a:latin typeface="Consolas" panose="020B0609020204030204" pitchFamily="49" charset="0"/>
              </a:rPr>
              <a:t> </a:t>
            </a:r>
            <a:r>
              <a:rPr lang="en-GB" sz="1600" dirty="0"/>
              <a:t>as the </a:t>
            </a:r>
            <a:r>
              <a:rPr lang="en-GB" sz="1600" dirty="0" err="1">
                <a:solidFill>
                  <a:srgbClr val="61AFEF"/>
                </a:solidFill>
                <a:latin typeface="Consolas" panose="020B0609020204030204" pitchFamily="49" charset="0"/>
              </a:rPr>
              <a:t>marker_colour</a:t>
            </a:r>
            <a:r>
              <a:rPr lang="en-GB" sz="1600" dirty="0"/>
              <a:t> determined previously.</a:t>
            </a:r>
          </a:p>
          <a:p>
            <a:pPr lvl="2" indent="0">
              <a:buNone/>
            </a:pPr>
            <a:endParaRPr lang="en-GB" sz="1600" dirty="0"/>
          </a:p>
          <a:p>
            <a:pPr marL="457200" indent="-457200">
              <a:buFont typeface="+mj-lt"/>
              <a:buAutoNum type="arabicPeriod"/>
            </a:pPr>
            <a:r>
              <a:rPr lang="en-GB" sz="1600" dirty="0"/>
              <a:t>Calculate the distances between a launch site to its proximities</a:t>
            </a:r>
          </a:p>
          <a:p>
            <a:pPr marL="647700" lvl="2" indent="-285750"/>
            <a:r>
              <a:rPr lang="en-GB" sz="1600" dirty="0"/>
              <a:t>To explore the proximities of launch sites, calculations of distances between points can be made using the </a:t>
            </a:r>
            <a:r>
              <a:rPr lang="en-GB" sz="1600" dirty="0">
                <a:solidFill>
                  <a:srgbClr val="D69D68"/>
                </a:solidFill>
                <a:latin typeface="Consolas" panose="020B0609020204030204" pitchFamily="49" charset="0"/>
              </a:rPr>
              <a:t>Lat</a:t>
            </a:r>
            <a:r>
              <a:rPr lang="en-GB" sz="1600" dirty="0"/>
              <a:t> and </a:t>
            </a:r>
            <a:r>
              <a:rPr lang="en-GB" sz="1600" dirty="0">
                <a:solidFill>
                  <a:srgbClr val="D69D68"/>
                </a:solidFill>
                <a:latin typeface="Consolas" panose="020B0609020204030204" pitchFamily="49" charset="0"/>
              </a:rPr>
              <a:t>Long</a:t>
            </a:r>
            <a:r>
              <a:rPr lang="en-GB" sz="1600" dirty="0"/>
              <a:t> values.</a:t>
            </a:r>
          </a:p>
          <a:p>
            <a:pPr marL="647700" lvl="2" indent="-285750"/>
            <a:r>
              <a:rPr lang="en-GB" sz="1600" dirty="0"/>
              <a:t>After marking a point using the </a:t>
            </a:r>
            <a:r>
              <a:rPr lang="en-GB" sz="1600" dirty="0">
                <a:solidFill>
                  <a:srgbClr val="D69D68"/>
                </a:solidFill>
                <a:latin typeface="Consolas" panose="020B0609020204030204" pitchFamily="49" charset="0"/>
              </a:rPr>
              <a:t>Lat</a:t>
            </a:r>
            <a:r>
              <a:rPr lang="en-GB" sz="1600" dirty="0"/>
              <a:t> and </a:t>
            </a:r>
            <a:r>
              <a:rPr lang="en-GB" sz="1600" dirty="0">
                <a:solidFill>
                  <a:srgbClr val="D69D68"/>
                </a:solidFill>
                <a:latin typeface="Consolas" panose="020B0609020204030204" pitchFamily="49" charset="0"/>
              </a:rPr>
              <a:t>Long</a:t>
            </a:r>
            <a:r>
              <a:rPr lang="en-GB" sz="1600" dirty="0"/>
              <a:t> values, create a </a:t>
            </a:r>
            <a:r>
              <a:rPr lang="en-GB" sz="1600" dirty="0" err="1">
                <a:solidFill>
                  <a:srgbClr val="61AFEF"/>
                </a:solidFill>
                <a:latin typeface="Consolas" panose="020B0609020204030204" pitchFamily="49" charset="0"/>
              </a:rPr>
              <a:t>folium.Marker</a:t>
            </a:r>
            <a:r>
              <a:rPr lang="en-GB" sz="1600" dirty="0"/>
              <a:t> object to show the distance.</a:t>
            </a:r>
          </a:p>
          <a:p>
            <a:pPr marL="647700" lvl="2" indent="-285750"/>
            <a:r>
              <a:rPr lang="en-GB" sz="1600" dirty="0"/>
              <a:t>To display the distance line between two points, draw a </a:t>
            </a:r>
            <a:r>
              <a:rPr lang="en-GB" sz="1600" dirty="0" err="1">
                <a:solidFill>
                  <a:srgbClr val="61AFEF"/>
                </a:solidFill>
                <a:latin typeface="Consolas" panose="020B0609020204030204" pitchFamily="49" charset="0"/>
              </a:rPr>
              <a:t>folium.PolyLine</a:t>
            </a:r>
            <a:r>
              <a:rPr lang="en-GB" sz="1600" dirty="0"/>
              <a:t> and add this to the map.</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80CF3E09-1764-EAF1-7D37-FF803C2FE197}"/>
              </a:ext>
            </a:extLst>
          </p:cNvPr>
          <p:cNvSpPr txBox="1"/>
          <p:nvPr/>
        </p:nvSpPr>
        <p:spPr>
          <a:xfrm>
            <a:off x="906389" y="6025573"/>
            <a:ext cx="2743200" cy="584775"/>
          </a:xfrm>
          <a:prstGeom prst="rect">
            <a:avLst/>
          </a:prstGeom>
          <a:noFill/>
        </p:spPr>
        <p:txBody>
          <a:bodyPr wrap="square" rtlCol="0">
            <a:spAutoFit/>
          </a:bodyPr>
          <a:lstStyle/>
          <a:p>
            <a:r>
              <a:rPr lang="en-US" sz="3200" dirty="0" err="1">
                <a:hlinkClick r:id="rId3"/>
              </a:rPr>
              <a:t>Github</a:t>
            </a:r>
            <a:r>
              <a:rPr lang="en-US" sz="3200" dirty="0">
                <a:hlinkClick r:id="rId3"/>
              </a:rPr>
              <a:t> Link</a:t>
            </a:r>
            <a:endParaRPr lang="en-US" sz="320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6014"/>
            <a:ext cx="10330609" cy="4788309"/>
          </a:xfrm>
          <a:prstGeom prst="rect">
            <a:avLst/>
          </a:prstGeom>
        </p:spPr>
        <p:txBody>
          <a:bodyPr vert="horz" lIns="91440" tIns="45720" rIns="91440" bIns="45720" rtlCol="0" anchor="t">
            <a:normAutofit lnSpcReduction="10000"/>
          </a:bodyPr>
          <a:lstStyle/>
          <a:p>
            <a:r>
              <a:rPr lang="en-GB" sz="1600" dirty="0">
                <a:solidFill>
                  <a:schemeClr val="accent1">
                    <a:lumMod val="75000"/>
                  </a:schemeClr>
                </a:solidFill>
              </a:rPr>
              <a:t>The following plots were added to a </a:t>
            </a:r>
            <a:r>
              <a:rPr lang="en-GB" sz="1600" dirty="0" err="1">
                <a:solidFill>
                  <a:schemeClr val="accent1">
                    <a:lumMod val="75000"/>
                  </a:schemeClr>
                </a:solidFill>
              </a:rPr>
              <a:t>Plotly</a:t>
            </a:r>
            <a:r>
              <a:rPr lang="en-GB" sz="1600" dirty="0">
                <a:solidFill>
                  <a:schemeClr val="accent1">
                    <a:lumMod val="75000"/>
                  </a:schemeClr>
                </a:solidFill>
              </a:rPr>
              <a:t>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err="1">
                <a:solidFill>
                  <a:srgbClr val="61AFEF"/>
                </a:solidFill>
                <a:latin typeface="Consolas" panose="020B0609020204030204" pitchFamily="49" charset="0"/>
              </a:rPr>
              <a:t>RangeSlider</a:t>
            </a:r>
            <a:r>
              <a:rPr lang="en-GB" sz="2000" dirty="0">
                <a:solidFill>
                  <a:srgbClr val="61AFEF"/>
                </a:solidFill>
                <a:latin typeface="Consolas" panose="020B0609020204030204" pitchFamily="49" charset="0"/>
              </a:rPr>
              <a:t>()</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6B4D07C-A03E-9477-DC81-AFD7C6755B3A}"/>
              </a:ext>
            </a:extLst>
          </p:cNvPr>
          <p:cNvSpPr txBox="1"/>
          <p:nvPr/>
        </p:nvSpPr>
        <p:spPr>
          <a:xfrm>
            <a:off x="734028" y="6134823"/>
            <a:ext cx="3919976" cy="584775"/>
          </a:xfrm>
          <a:prstGeom prst="rect">
            <a:avLst/>
          </a:prstGeom>
          <a:noFill/>
        </p:spPr>
        <p:txBody>
          <a:bodyPr wrap="square" rtlCol="0">
            <a:spAutoFit/>
          </a:bodyPr>
          <a:lstStyle/>
          <a:p>
            <a:r>
              <a:rPr lang="en-US" sz="3200" dirty="0" err="1">
                <a:hlinkClick r:id="rId3"/>
              </a:rPr>
              <a:t>Github</a:t>
            </a:r>
            <a:r>
              <a:rPr lang="en-US" sz="3200" dirty="0">
                <a:hlinkClick r:id="rId3"/>
              </a:rPr>
              <a:t> Link</a:t>
            </a:r>
            <a:endParaRPr lang="en-US" sz="3200"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2695" y="2493655"/>
            <a:ext cx="3428364" cy="4351338"/>
          </a:xfrm>
          <a:prstGeom prst="rect">
            <a:avLst/>
          </a:prstGeom>
        </p:spPr>
        <p:txBody>
          <a:bodyPr>
            <a:normAutofit/>
          </a:body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err="1">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err="1">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D5E2AC84-C827-6996-FB87-E4FDEBBD955B}"/>
              </a:ext>
            </a:extLst>
          </p:cNvPr>
          <p:cNvSpPr txBox="1">
            <a:spLocks/>
          </p:cNvSpPr>
          <p:nvPr/>
        </p:nvSpPr>
        <p:spPr>
          <a:xfrm>
            <a:off x="4159046" y="2506662"/>
            <a:ext cx="342836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dirty="0"/>
              <a:t>For each chosen algorithm:</a:t>
            </a:r>
          </a:p>
          <a:p>
            <a:pPr marL="463550" lvl="1" indent="-285750">
              <a:buFont typeface="Arial" panose="020B0604020202020204" pitchFamily="34" charset="0"/>
              <a:buChar char="•"/>
            </a:pPr>
            <a:r>
              <a:rPr lang="en-GB" sz="1800" dirty="0"/>
              <a:t>Using the output </a:t>
            </a:r>
            <a:r>
              <a:rPr lang="en-GB" sz="1800" dirty="0" err="1">
                <a:solidFill>
                  <a:schemeClr val="accent1">
                    <a:lumMod val="60000"/>
                    <a:lumOff val="40000"/>
                  </a:schemeClr>
                </a:solidFill>
              </a:rPr>
              <a:t>GridSearchCV</a:t>
            </a:r>
            <a:r>
              <a:rPr lang="en-GB" sz="1800" dirty="0"/>
              <a:t> object:</a:t>
            </a:r>
          </a:p>
          <a:p>
            <a:pPr marL="647700" lvl="2" indent="-285750"/>
            <a:r>
              <a:rPr lang="en-GB" sz="1800" dirty="0"/>
              <a:t>Check the tuned hyperparameters </a:t>
            </a:r>
            <a:r>
              <a:rPr lang="en-GB" sz="1800" dirty="0">
                <a:solidFill>
                  <a:schemeClr val="accent1">
                    <a:lumMod val="60000"/>
                    <a:lumOff val="40000"/>
                  </a:schemeClr>
                </a:solidFill>
              </a:rPr>
              <a:t>(</a:t>
            </a:r>
            <a:r>
              <a:rPr lang="en-GB" sz="1800" dirty="0" err="1">
                <a:solidFill>
                  <a:schemeClr val="accent1">
                    <a:lumMod val="60000"/>
                    <a:lumOff val="40000"/>
                  </a:schemeClr>
                </a:solidFill>
                <a:latin typeface="Consolas" panose="020B0609020204030204" pitchFamily="49" charset="0"/>
              </a:rPr>
              <a:t>best_params</a:t>
            </a:r>
            <a:r>
              <a:rPr lang="en-GB" sz="1800" dirty="0">
                <a:solidFill>
                  <a:schemeClr val="accent1">
                    <a:lumMod val="60000"/>
                    <a:lumOff val="40000"/>
                  </a:schemeClr>
                </a:solidFill>
              </a:rPr>
              <a:t>_)</a:t>
            </a:r>
          </a:p>
          <a:p>
            <a:pPr marL="647700" lvl="2" indent="-285750"/>
            <a:r>
              <a:rPr lang="en-GB" sz="1800" dirty="0"/>
              <a:t>Check the accuracy </a:t>
            </a:r>
            <a:r>
              <a:rPr lang="en-GB" sz="1800" dirty="0">
                <a:solidFill>
                  <a:schemeClr val="accent1">
                    <a:lumMod val="60000"/>
                    <a:lumOff val="40000"/>
                  </a:schemeClr>
                </a:solidFill>
              </a:rPr>
              <a:t>(</a:t>
            </a:r>
            <a:r>
              <a:rPr lang="en-GB" sz="1800" dirty="0">
                <a:solidFill>
                  <a:schemeClr val="accent1">
                    <a:lumMod val="60000"/>
                    <a:lumOff val="40000"/>
                  </a:schemeClr>
                </a:solidFill>
                <a:latin typeface="Consolas" panose="020B0609020204030204" pitchFamily="49" charset="0"/>
              </a:rPr>
              <a:t>score </a:t>
            </a:r>
            <a:r>
              <a:rPr lang="en-GB" sz="1800" dirty="0">
                <a:solidFill>
                  <a:schemeClr val="accent1">
                    <a:lumMod val="60000"/>
                    <a:lumOff val="40000"/>
                  </a:schemeClr>
                </a:solidFill>
              </a:rPr>
              <a:t>and</a:t>
            </a:r>
            <a:r>
              <a:rPr lang="en-GB" sz="1800" dirty="0">
                <a:solidFill>
                  <a:schemeClr val="accent1">
                    <a:lumMod val="60000"/>
                    <a:lumOff val="40000"/>
                  </a:schemeClr>
                </a:solidFill>
                <a:latin typeface="Consolas" panose="020B0609020204030204" pitchFamily="49" charset="0"/>
              </a:rPr>
              <a:t> </a:t>
            </a:r>
            <a:r>
              <a:rPr lang="en-GB" sz="1800" dirty="0" err="1">
                <a:solidFill>
                  <a:schemeClr val="accent1">
                    <a:lumMod val="60000"/>
                    <a:lumOff val="40000"/>
                  </a:schemeClr>
                </a:solidFill>
                <a:latin typeface="Consolas" panose="020B0609020204030204" pitchFamily="49" charset="0"/>
              </a:rPr>
              <a:t>best_score</a:t>
            </a:r>
            <a:r>
              <a:rPr lang="en-GB" sz="1800" dirty="0">
                <a:solidFill>
                  <a:schemeClr val="accent1">
                    <a:lumMod val="60000"/>
                    <a:lumOff val="40000"/>
                  </a:schemeClr>
                </a:solidFill>
                <a:latin typeface="Consolas" panose="020B0609020204030204" pitchFamily="49" charset="0"/>
              </a:rPr>
              <a:t>_</a:t>
            </a:r>
            <a:r>
              <a:rPr lang="en-GB" sz="1800" dirty="0">
                <a:solidFill>
                  <a:schemeClr val="accent1">
                    <a:lumMod val="60000"/>
                    <a:lumOff val="40000"/>
                  </a:schemeClr>
                </a:solidFill>
              </a:rPr>
              <a:t>)</a:t>
            </a:r>
          </a:p>
          <a:p>
            <a:pPr marL="463550" lvl="1" indent="-285750">
              <a:buFont typeface="Arial" panose="020B0604020202020204" pitchFamily="34" charset="0"/>
              <a:buChar char="•"/>
            </a:pPr>
            <a:r>
              <a:rPr lang="en-GB" sz="1800" dirty="0"/>
              <a:t>Plot and examine the Confusion Matrix</a:t>
            </a:r>
          </a:p>
          <a:p>
            <a:endParaRPr lang="en-US" dirty="0"/>
          </a:p>
        </p:txBody>
      </p:sp>
      <p:sp>
        <p:nvSpPr>
          <p:cNvPr id="6" name="Content Placeholder 4">
            <a:extLst>
              <a:ext uri="{FF2B5EF4-FFF2-40B4-BE49-F238E27FC236}">
                <a16:creationId xmlns:a16="http://schemas.microsoft.com/office/drawing/2014/main" id="{F0622FE1-612E-C1FD-9571-7F5C38227A62}"/>
              </a:ext>
            </a:extLst>
          </p:cNvPr>
          <p:cNvSpPr txBox="1">
            <a:spLocks/>
          </p:cNvSpPr>
          <p:nvPr/>
        </p:nvSpPr>
        <p:spPr>
          <a:xfrm>
            <a:off x="7857247" y="2506662"/>
            <a:ext cx="342836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800" dirty="0"/>
              <a:t>Review the accuracy scores for all chosen algorithms</a:t>
            </a:r>
          </a:p>
          <a:p>
            <a:pPr marL="342900" indent="-342900">
              <a:buFont typeface="Arial" panose="020B0604020202020204" pitchFamily="34" charset="0"/>
              <a:buChar char="•"/>
            </a:pPr>
            <a:r>
              <a:rPr lang="en-GB" sz="1800" dirty="0"/>
              <a:t>The model with the highest accuracy score is determined as the best performing model</a:t>
            </a:r>
          </a:p>
          <a:p>
            <a:pPr marL="0" indent="0">
              <a:buNone/>
            </a:pPr>
            <a:endParaRPr lang="en-US" sz="1800" dirty="0"/>
          </a:p>
        </p:txBody>
      </p:sp>
      <p:sp>
        <p:nvSpPr>
          <p:cNvPr id="7" name="TextBox 6">
            <a:extLst>
              <a:ext uri="{FF2B5EF4-FFF2-40B4-BE49-F238E27FC236}">
                <a16:creationId xmlns:a16="http://schemas.microsoft.com/office/drawing/2014/main" id="{11BCC3B3-8DAE-3179-12F9-E77197F52DB9}"/>
              </a:ext>
            </a:extLst>
          </p:cNvPr>
          <p:cNvSpPr txBox="1"/>
          <p:nvPr/>
        </p:nvSpPr>
        <p:spPr>
          <a:xfrm>
            <a:off x="734028" y="1553497"/>
            <a:ext cx="2894075" cy="369332"/>
          </a:xfrm>
          <a:prstGeom prst="rect">
            <a:avLst/>
          </a:prstGeom>
          <a:noFill/>
        </p:spPr>
        <p:txBody>
          <a:bodyPr wrap="square" rtlCol="0">
            <a:spAutoFit/>
          </a:bodyPr>
          <a:lstStyle/>
          <a:p>
            <a:r>
              <a:rPr lang="en-GB" b="1" dirty="0"/>
              <a:t>Model Development</a:t>
            </a:r>
          </a:p>
        </p:txBody>
      </p:sp>
      <p:sp>
        <p:nvSpPr>
          <p:cNvPr id="8" name="TextBox 7">
            <a:extLst>
              <a:ext uri="{FF2B5EF4-FFF2-40B4-BE49-F238E27FC236}">
                <a16:creationId xmlns:a16="http://schemas.microsoft.com/office/drawing/2014/main" id="{99DF6CBF-192F-46E4-3C24-818EC9F1D436}"/>
              </a:ext>
            </a:extLst>
          </p:cNvPr>
          <p:cNvSpPr txBox="1"/>
          <p:nvPr/>
        </p:nvSpPr>
        <p:spPr>
          <a:xfrm>
            <a:off x="4159046" y="1553496"/>
            <a:ext cx="2894075" cy="369332"/>
          </a:xfrm>
          <a:prstGeom prst="rect">
            <a:avLst/>
          </a:prstGeom>
          <a:noFill/>
        </p:spPr>
        <p:txBody>
          <a:bodyPr wrap="square" rtlCol="0">
            <a:spAutoFit/>
          </a:bodyPr>
          <a:lstStyle/>
          <a:p>
            <a:r>
              <a:rPr lang="en-GB" b="1" dirty="0"/>
              <a:t>Model Evaluation</a:t>
            </a:r>
          </a:p>
        </p:txBody>
      </p:sp>
      <p:sp>
        <p:nvSpPr>
          <p:cNvPr id="9" name="TextBox 8">
            <a:extLst>
              <a:ext uri="{FF2B5EF4-FFF2-40B4-BE49-F238E27FC236}">
                <a16:creationId xmlns:a16="http://schemas.microsoft.com/office/drawing/2014/main" id="{9A2A3CB7-0EB4-1D6A-B868-9376A91BAEEB}"/>
              </a:ext>
            </a:extLst>
          </p:cNvPr>
          <p:cNvSpPr txBox="1"/>
          <p:nvPr/>
        </p:nvSpPr>
        <p:spPr>
          <a:xfrm>
            <a:off x="7857247" y="1553495"/>
            <a:ext cx="2894075" cy="646331"/>
          </a:xfrm>
          <a:prstGeom prst="rect">
            <a:avLst/>
          </a:prstGeom>
          <a:noFill/>
        </p:spPr>
        <p:txBody>
          <a:bodyPr wrap="square" rtlCol="0">
            <a:spAutoFit/>
          </a:bodyPr>
          <a:lstStyle/>
          <a:p>
            <a:r>
              <a:rPr lang="en-GB" b="1" dirty="0"/>
              <a:t>Finding the Best Classification Model</a:t>
            </a:r>
          </a:p>
        </p:txBody>
      </p:sp>
      <p:grpSp>
        <p:nvGrpSpPr>
          <p:cNvPr id="10" name="Graphic 34" descr="Gears with solid fill">
            <a:extLst>
              <a:ext uri="{FF2B5EF4-FFF2-40B4-BE49-F238E27FC236}">
                <a16:creationId xmlns:a16="http://schemas.microsoft.com/office/drawing/2014/main" id="{072446BE-97CC-4B96-BD1A-C57DDAD7EFF2}"/>
              </a:ext>
            </a:extLst>
          </p:cNvPr>
          <p:cNvGrpSpPr/>
          <p:nvPr/>
        </p:nvGrpSpPr>
        <p:grpSpPr>
          <a:xfrm>
            <a:off x="3213594" y="1553497"/>
            <a:ext cx="414509" cy="532054"/>
            <a:chOff x="6572721" y="4986786"/>
            <a:chExt cx="621030" cy="751522"/>
          </a:xfrm>
          <a:solidFill>
            <a:srgbClr val="1C7DDB"/>
          </a:solidFill>
        </p:grpSpPr>
        <p:sp>
          <p:nvSpPr>
            <p:cNvPr id="11" name="Freeform: Shape 10">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grpFill/>
            <a:ln w="9525" cap="flat">
              <a:noFill/>
              <a:prstDash val="solid"/>
              <a:miter/>
            </a:ln>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2" name="Freeform: Shape 11">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grpFill/>
            <a:ln w="9525" cap="flat">
              <a:noFill/>
              <a:prstDash val="solid"/>
              <a:miter/>
            </a:ln>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grpSp>
        <p:nvGrpSpPr>
          <p:cNvPr id="13" name="Group 12">
            <a:extLst>
              <a:ext uri="{FF2B5EF4-FFF2-40B4-BE49-F238E27FC236}">
                <a16:creationId xmlns:a16="http://schemas.microsoft.com/office/drawing/2014/main" id="{6099DD02-F20F-411A-AA6B-19855569220E}"/>
              </a:ext>
            </a:extLst>
          </p:cNvPr>
          <p:cNvGrpSpPr/>
          <p:nvPr/>
        </p:nvGrpSpPr>
        <p:grpSpPr>
          <a:xfrm>
            <a:off x="6559433" y="1553497"/>
            <a:ext cx="493688" cy="533525"/>
            <a:chOff x="5808998" y="4603333"/>
            <a:chExt cx="627520" cy="678153"/>
          </a:xfrm>
          <a:solidFill>
            <a:srgbClr val="1C7DDB"/>
          </a:solidFill>
        </p:grpSpPr>
        <p:sp>
          <p:nvSpPr>
            <p:cNvPr id="14" name="Freeform: Shape 1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grpFill/>
            <a:ln w="9525" cap="flat">
              <a:noFill/>
              <a:prstDash val="solid"/>
              <a:miter/>
            </a:ln>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5" name="Freeform: Shape 1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grpFill/>
            <a:ln w="9525" cap="flat">
              <a:noFill/>
              <a:prstDash val="solid"/>
              <a:miter/>
            </a:ln>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6" name="Freeform: Shape 1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grpFill/>
            <a:ln w="9525" cap="flat">
              <a:noFill/>
              <a:prstDash val="solid"/>
              <a:miter/>
            </a:ln>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7" name="Freeform: Shape 1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8" name="Freeform: Shape 1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9" name="Freeform: Shape 1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sp>
        <p:nvSpPr>
          <p:cNvPr id="20" name="Graphic 31" descr="Trophy with solid fill">
            <a:extLst>
              <a:ext uri="{FF2B5EF4-FFF2-40B4-BE49-F238E27FC236}">
                <a16:creationId xmlns:a16="http://schemas.microsoft.com/office/drawing/2014/main" id="{CCC33B09-9283-4AA2-B86E-82F36479DE2E}"/>
              </a:ext>
            </a:extLst>
          </p:cNvPr>
          <p:cNvSpPr/>
          <p:nvPr/>
        </p:nvSpPr>
        <p:spPr>
          <a:xfrm>
            <a:off x="10825859" y="1523809"/>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rgbClr val="1C7DDB"/>
          </a:solidFill>
          <a:ln w="4465" cap="flat">
            <a:noFill/>
            <a:prstDash val="solid"/>
            <a:miter/>
          </a:ln>
        </p:spPr>
        <p:txBody>
          <a:bodyPr lIns="0" tIns="0" rIns="0" bIns="21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chemeClr val="bg1"/>
                </a:solidFill>
              </a:rPr>
              <a:t>1</a:t>
            </a:r>
          </a:p>
        </p:txBody>
      </p:sp>
      <p:sp>
        <p:nvSpPr>
          <p:cNvPr id="21" name="TextBox 20">
            <a:extLst>
              <a:ext uri="{FF2B5EF4-FFF2-40B4-BE49-F238E27FC236}">
                <a16:creationId xmlns:a16="http://schemas.microsoft.com/office/drawing/2014/main" id="{F082E640-B44E-A157-28B8-BBCA123DF193}"/>
              </a:ext>
            </a:extLst>
          </p:cNvPr>
          <p:cNvSpPr txBox="1"/>
          <p:nvPr/>
        </p:nvSpPr>
        <p:spPr>
          <a:xfrm>
            <a:off x="845574" y="5860026"/>
            <a:ext cx="4053010" cy="584775"/>
          </a:xfrm>
          <a:prstGeom prst="rect">
            <a:avLst/>
          </a:prstGeom>
          <a:noFill/>
        </p:spPr>
        <p:txBody>
          <a:bodyPr wrap="square" rtlCol="0">
            <a:spAutoFit/>
          </a:bodyPr>
          <a:lstStyle/>
          <a:p>
            <a:r>
              <a:rPr lang="en-US" sz="3200" dirty="0" err="1">
                <a:hlinkClick r:id="rId3"/>
              </a:rPr>
              <a:t>Github</a:t>
            </a:r>
            <a:r>
              <a:rPr lang="en-US" sz="3200" dirty="0">
                <a:hlinkClick r:id="rId3"/>
              </a:rPr>
              <a:t> Link</a:t>
            </a:r>
            <a:endParaRPr lang="en-US" sz="3200"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673604" y="376289"/>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u="sng" dirty="0">
                <a:solidFill>
                  <a:schemeClr val="accent1">
                    <a:lumMod val="75000"/>
                  </a:schemeClr>
                </a:solidFill>
                <a:latin typeface="Berlin Sans FB Demi" panose="020E0802020502020306" pitchFamily="34" charset="0"/>
                <a:ea typeface="+mj-ea"/>
                <a:cs typeface="+mj-cs"/>
              </a:rPr>
              <a:t>Results</a:t>
            </a:r>
          </a:p>
        </p:txBody>
      </p:sp>
      <p:pic>
        <p:nvPicPr>
          <p:cNvPr id="2" name="Picture 1" descr="A boat on the water&#10;&#10;Description automatically generated with low confidence">
            <a:extLst>
              <a:ext uri="{FF2B5EF4-FFF2-40B4-BE49-F238E27FC236}">
                <a16:creationId xmlns:a16="http://schemas.microsoft.com/office/drawing/2014/main" id="{297D654A-DCC7-4639-9E61-193D548EC7B8}"/>
              </a:ext>
            </a:extLst>
          </p:cNvPr>
          <p:cNvPicPr>
            <a:picLocks noGrp="1" noChangeAspect="1"/>
          </p:cNvPicPr>
          <p:nvPr/>
        </p:nvPicPr>
        <p:blipFill rotWithShape="1">
          <a:blip r:embed="rId3"/>
          <a:srcRect l="202" r="5668"/>
          <a:stretch/>
        </p:blipFill>
        <p:spPr>
          <a:xfrm>
            <a:off x="20" y="10"/>
            <a:ext cx="683339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lumMod val="90000"/>
            </a:schemeClr>
          </a:solidFill>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3200" dirty="0">
                <a:solidFill>
                  <a:schemeClr val="accent1">
                    <a:lumMod val="75000"/>
                  </a:schemeClr>
                </a:solidFill>
                <a:latin typeface="Berlin Sans FB Demi" panose="020E0802020502020306" pitchFamily="34" charset="0"/>
              </a:rPr>
              <a:t>Exploratory data analysis results</a:t>
            </a:r>
          </a:p>
          <a:p>
            <a:pPr>
              <a:spcBef>
                <a:spcPts val="1400"/>
              </a:spcBef>
              <a:buFont typeface="Arial" panose="020B0604020202020204" pitchFamily="34" charset="0"/>
              <a:buChar char="•"/>
            </a:pPr>
            <a:r>
              <a:rPr lang="en-US" sz="3200" dirty="0">
                <a:solidFill>
                  <a:schemeClr val="accent1">
                    <a:lumMod val="75000"/>
                  </a:schemeClr>
                </a:solidFill>
                <a:latin typeface="Berlin Sans FB Demi" panose="020E0802020502020306" pitchFamily="34" charset="0"/>
              </a:rPr>
              <a:t>Interactive analytics demo in screenshots</a:t>
            </a:r>
          </a:p>
          <a:p>
            <a:pPr>
              <a:spcBef>
                <a:spcPts val="1400"/>
              </a:spcBef>
              <a:buFont typeface="Arial" panose="020B0604020202020204" pitchFamily="34" charset="0"/>
              <a:buChar char="•"/>
            </a:pPr>
            <a:r>
              <a:rPr lang="en-US" sz="3200" dirty="0">
                <a:solidFill>
                  <a:schemeClr val="accent1">
                    <a:lumMod val="75000"/>
                  </a:schemeClr>
                </a:solidFill>
                <a:latin typeface="Berlin Sans FB Demi" panose="020E0802020502020306" pitchFamily="34" charset="0"/>
              </a:rPr>
              <a:t>Predictive analysis results</a:t>
            </a:r>
          </a:p>
          <a:p>
            <a:pPr lvl="1">
              <a:buFont typeface="Arial" panose="020B0604020202020204" pitchFamily="34" charset="0"/>
              <a:buChar char="•"/>
            </a:pPr>
            <a:endParaRPr lang="en-US" sz="2000" dirty="0">
              <a:solidFill>
                <a:schemeClr val="tx1"/>
              </a:solidFill>
              <a:latin typeface="+mn-lt"/>
            </a:endParaRPr>
          </a:p>
          <a:p>
            <a:pPr marL="457200" lvl="1">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4F58AD-E723-1DF3-98F0-5BA492BEF36C}"/>
              </a:ext>
            </a:extLst>
          </p:cNvPr>
          <p:cNvSpPr/>
          <p:nvPr/>
        </p:nvSpPr>
        <p:spPr>
          <a:xfrm>
            <a:off x="-4918" y="0"/>
            <a:ext cx="12192000" cy="38436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F91426-C6BA-3998-3AD1-4B1957E9E636}"/>
              </a:ext>
            </a:extLst>
          </p:cNvPr>
          <p:cNvSpPr/>
          <p:nvPr/>
        </p:nvSpPr>
        <p:spPr>
          <a:xfrm>
            <a:off x="-4918" y="3055374"/>
            <a:ext cx="12192000" cy="384366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27818" y="307258"/>
            <a:ext cx="11926529" cy="549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800" u="sng" dirty="0">
                <a:solidFill>
                  <a:schemeClr val="bg1"/>
                </a:solidFill>
                <a:latin typeface="Berlin Sans FB Demi" panose="020E0802020502020306" pitchFamily="34" charset="0"/>
                <a:ea typeface="+mj-ea"/>
                <a:cs typeface="+mj-cs"/>
              </a:rPr>
              <a:t>EDA with Visualization</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5313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r>
              <a:rPr lang="en-US" sz="1400"/>
              <a:t>The scatter plot of Launch Site vs. Flight Number shows that:</a:t>
            </a:r>
          </a:p>
          <a:p>
            <a:pPr marL="285750"/>
            <a:r>
              <a:rPr lang="en-US" sz="1400"/>
              <a:t>As the number of flights increases, the rate of success at a launch site increases. </a:t>
            </a:r>
          </a:p>
          <a:p>
            <a:pPr marL="285750"/>
            <a:r>
              <a:rPr lang="en-US" sz="1400"/>
              <a:t>Most of the early flights (flight numbers &lt; 30) were launched from CCAFS SLC 40, and were generally unsuccessful. </a:t>
            </a:r>
          </a:p>
          <a:p>
            <a:pPr marL="285750"/>
            <a:r>
              <a:rPr lang="en-US" sz="1400"/>
              <a:t>The flights from VAFB SLC 4E also show this trend, that earlier flights were less successful.</a:t>
            </a:r>
          </a:p>
          <a:p>
            <a:pPr marL="285750"/>
            <a:r>
              <a:rPr lang="en-US" sz="1400"/>
              <a:t>No early flights were launched from KSC LC 39A, so the launches from this site are more successful.</a:t>
            </a:r>
          </a:p>
          <a:p>
            <a:pPr marL="285750"/>
            <a:r>
              <a:rPr lang="en-US" sz="1400"/>
              <a:t>Above a flight number of around 30, there are significantly more successful landings (Class = 1).</a:t>
            </a:r>
          </a:p>
        </p:txBody>
      </p:sp>
      <p:pic>
        <p:nvPicPr>
          <p:cNvPr id="2" name="Picture 1"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842" y="661916"/>
            <a:ext cx="6118370" cy="5557909"/>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17</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37033" y="670559"/>
            <a:ext cx="4683321" cy="214884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Payload vs. Launch Site</a:t>
            </a:r>
          </a:p>
        </p:txBody>
      </p:sp>
      <p:pic>
        <p:nvPicPr>
          <p:cNvPr id="2" name="Picture 1"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rotWithShape="1">
          <a:blip r:embed="rId2">
            <a:extLst>
              <a:ext uri="{28A0092B-C50C-407E-A947-70E740481C1C}">
                <a14:useLocalDpi xmlns:a14="http://schemas.microsoft.com/office/drawing/2010/main" val="0"/>
              </a:ext>
            </a:extLst>
          </a:blip>
          <a:srcRect t="392" r="1" b="1"/>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a:solidFill>
            <a:srgbClr val="FFFFFF"/>
          </a:solidFill>
          <a:scene3d>
            <a:camera prst="orthographicFront"/>
            <a:lightRig rig="threePt" dir="t">
              <a:rot lat="0" lon="0" rev="2700000"/>
            </a:lightRig>
          </a:scene3d>
          <a:sp3d contourW="6350">
            <a:bevelT h="38100"/>
            <a:contourClr>
              <a:srgbClr val="C0C0C0"/>
            </a:contourClr>
          </a:sp3d>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97004" y="670559"/>
            <a:ext cx="4555782" cy="5445076"/>
          </a:xfrm>
          <a:prstGeom prst="rect">
            <a:avLst/>
          </a:prstGeom>
        </p:spPr>
        <p:txBody>
          <a:bodyPr vert="horz" lIns="91440" tIns="45720" rIns="91440" bIns="45720" rtlCol="0" anchor="t">
            <a:normAutofit/>
          </a:bodyPr>
          <a:lstStyle/>
          <a:p>
            <a:pPr marL="0">
              <a:spcBef>
                <a:spcPts val="1400"/>
              </a:spcBef>
            </a:pPr>
            <a:r>
              <a:rPr lang="en-US" sz="2000"/>
              <a:t>The screenshot of the scatter plot with explanation The scatter plot of Launch Site vs. Payload Mass shows that:</a:t>
            </a:r>
          </a:p>
          <a:p>
            <a:pPr marL="285750"/>
            <a:r>
              <a:rPr lang="en-US" sz="2000"/>
              <a:t>Above a payload mass of around 7000 kg, there are very few unsuccessful landings, but there is also far less data for these heavier launches.</a:t>
            </a:r>
          </a:p>
          <a:p>
            <a:pPr marL="285750"/>
            <a:r>
              <a:rPr lang="en-US" sz="2000"/>
              <a:t>There is no clear correlation between payload mass and success rate for a given launch site. </a:t>
            </a:r>
          </a:p>
          <a:p>
            <a:pPr marL="285750"/>
            <a:r>
              <a:rPr lang="en-US" sz="2000"/>
              <a:t>All sites launched a variety of payload masses, with most of the launches from CCAFS SLC 40 being comparatively lighter payloads (with some outliers).</a:t>
            </a:r>
          </a:p>
          <a:p>
            <a:pPr marL="0">
              <a:spcBef>
                <a:spcPts val="1400"/>
              </a:spcBef>
            </a:pP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prstClr val="black">
                    <a:tint val="75000"/>
                  </a:prstClr>
                </a:solidFill>
                <a:latin typeface="Calibri" panose="020F0502020204030204"/>
              </a:rPr>
              <a:pPr>
                <a:spcAft>
                  <a:spcPts val="600"/>
                </a:spcAft>
                <a:defRPr/>
              </a:pPr>
              <a:t>18</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381625" y="609600"/>
            <a:ext cx="581636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12" name="Freeform: Shape 11">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99" y="1940439"/>
            <a:ext cx="4616189" cy="3133705"/>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81625" y="2194101"/>
            <a:ext cx="5816362" cy="3908587"/>
          </a:xfrm>
          <a:prstGeom prst="rect">
            <a:avLst/>
          </a:prstGeom>
        </p:spPr>
        <p:txBody>
          <a:bodyPr vert="horz" lIns="91440" tIns="45720" rIns="91440" bIns="45720" rtlCol="0">
            <a:normAutofit/>
          </a:bodyPr>
          <a:lstStyle/>
          <a:p>
            <a:r>
              <a:rPr lang="en-US" sz="2000"/>
              <a:t>The bar chart of Success Rate vs. Orbit Type shows that the following orbits have the highest (100%) success rate:</a:t>
            </a:r>
          </a:p>
          <a:p>
            <a:pPr marL="285750"/>
            <a:r>
              <a:rPr lang="en-US" sz="2000"/>
              <a:t>ES-L1 (Earth-Sun First Lagrangian Point)</a:t>
            </a:r>
          </a:p>
          <a:p>
            <a:pPr marL="285750"/>
            <a:r>
              <a:rPr lang="en-US" sz="2000"/>
              <a:t>GEO (Geostationary Orbit)</a:t>
            </a:r>
          </a:p>
          <a:p>
            <a:pPr marL="285750"/>
            <a:r>
              <a:rPr lang="en-US" sz="2000"/>
              <a:t>HEO (High Earth Orbit)</a:t>
            </a:r>
          </a:p>
          <a:p>
            <a:pPr marL="285750"/>
            <a:r>
              <a:rPr lang="en-US" sz="2000"/>
              <a:t>SSO (Sun-synchronous Orbit)</a:t>
            </a:r>
          </a:p>
          <a:p>
            <a:pPr marL="285750"/>
            <a:endParaRPr lang="en-US" sz="2000"/>
          </a:p>
          <a:p>
            <a:r>
              <a:rPr lang="en-US" sz="2000"/>
              <a:t>The orbit with the lowest (0%) success rate is:</a:t>
            </a:r>
          </a:p>
          <a:p>
            <a:pPr marL="285750"/>
            <a:r>
              <a:rPr lang="en-US" sz="2000"/>
              <a:t>SO (Heliocentric Orbit)</a:t>
            </a:r>
          </a:p>
          <a:p>
            <a:pPr marL="0">
              <a:spcBef>
                <a:spcPts val="1400"/>
              </a:spcBef>
            </a:pP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37034" y="609597"/>
            <a:ext cx="9392421" cy="1330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7034" y="2198362"/>
            <a:ext cx="4958966" cy="3917773"/>
          </a:xfrm>
          <a:prstGeom prst="rect">
            <a:avLst/>
          </a:prstGeom>
        </p:spPr>
        <p:txBody>
          <a:bodyPr vert="horz" lIns="91440" tIns="45720" rIns="91440" bIns="45720" rtlCol="0">
            <a:normAutofit/>
          </a:bodyPr>
          <a:lstStyle/>
          <a:p>
            <a:pPr marL="0"/>
            <a:r>
              <a:rPr lang="en-US" sz="1700" dirty="0"/>
              <a:t>This scatter plot of Orbit Type vs. Flight number shows a few useful things that the previous plots did not, such as:</a:t>
            </a:r>
          </a:p>
          <a:p>
            <a:pPr marL="285750"/>
            <a:r>
              <a:rPr lang="en-US" sz="1700" dirty="0"/>
              <a:t>The 100% success rate of GEO, HEO, and ES-L1 orbits can be explained by only having 1 flight into the respective orbits. </a:t>
            </a:r>
          </a:p>
          <a:p>
            <a:pPr marL="285750"/>
            <a:r>
              <a:rPr lang="en-US" sz="1700" dirty="0"/>
              <a:t>The 100% success rate in SSO is more impressive, with 5 successful flights.</a:t>
            </a:r>
          </a:p>
          <a:p>
            <a:pPr marL="285750"/>
            <a:r>
              <a:rPr lang="en-US" sz="1700" dirty="0"/>
              <a:t>There is little relationship between Flight Number and Success Rate for GTO.</a:t>
            </a:r>
          </a:p>
          <a:p>
            <a:pPr marL="285750"/>
            <a:r>
              <a:rPr lang="en-US" sz="1700" dirty="0"/>
              <a:t>Generally, as Flight Number increases, the success rate increases. This is most extreme for LEO, where unsuccessful landings only occurred for the low flight numbers (early launches).</a:t>
            </a:r>
          </a:p>
          <a:p>
            <a:pPr marL="0">
              <a:spcBef>
                <a:spcPts val="1400"/>
              </a:spcBef>
            </a:pPr>
            <a:endParaRPr lang="en-US" sz="1700" dirty="0"/>
          </a:p>
        </p:txBody>
      </p:sp>
      <p:pic>
        <p:nvPicPr>
          <p:cNvPr id="2" name="Picture 1"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2490888"/>
            <a:ext cx="4788505" cy="3143967"/>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643467"/>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Pay Load Mass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1" y="2623381"/>
            <a:ext cx="3888528" cy="3553581"/>
          </a:xfrm>
          <a:prstGeom prst="rect">
            <a:avLst/>
          </a:prstGeom>
        </p:spPr>
        <p:txBody>
          <a:bodyPr vert="horz" lIns="91440" tIns="45720" rIns="91440" bIns="45720" rtlCol="0">
            <a:normAutofit/>
          </a:bodyPr>
          <a:lstStyle/>
          <a:p>
            <a:pPr marL="0"/>
            <a:r>
              <a:rPr lang="en-US" sz="1600" dirty="0"/>
              <a:t>This scatter plot of Orbit Type vs. Payload Mass shows that:</a:t>
            </a:r>
          </a:p>
          <a:p>
            <a:pPr marL="285750"/>
            <a:r>
              <a:rPr lang="en-US" sz="1600" dirty="0"/>
              <a:t>The following orbit types have more success with heavy payloads:</a:t>
            </a:r>
          </a:p>
          <a:p>
            <a:pPr marL="463550" lvl="1"/>
            <a:r>
              <a:rPr lang="en-US" sz="1600" dirty="0"/>
              <a:t>PO (although the number of data points is small)</a:t>
            </a:r>
          </a:p>
          <a:p>
            <a:pPr marL="463550" lvl="1"/>
            <a:r>
              <a:rPr lang="en-US" sz="1600" dirty="0"/>
              <a:t>ISS</a:t>
            </a:r>
          </a:p>
          <a:p>
            <a:pPr marL="463550" lvl="1"/>
            <a:r>
              <a:rPr lang="en-US" sz="1600" dirty="0"/>
              <a:t>LEO</a:t>
            </a:r>
          </a:p>
          <a:p>
            <a:pPr marL="285750"/>
            <a:r>
              <a:rPr lang="en-US" sz="1600" dirty="0"/>
              <a:t>For GTO, the relationship between payload mass and success rate is unclear.</a:t>
            </a:r>
          </a:p>
          <a:p>
            <a:pPr marL="285750"/>
            <a:r>
              <a:rPr lang="en-US" sz="1600" dirty="0"/>
              <a:t>VLEO (Very Low Earth Orbit) launches are associated with heavier payloads, which makes intuitive sense.</a:t>
            </a:r>
          </a:p>
          <a:p>
            <a:pPr marL="0">
              <a:spcBef>
                <a:spcPts val="1400"/>
              </a:spcBef>
            </a:pPr>
            <a:endParaRPr lang="en-US"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213" y="466486"/>
            <a:ext cx="5266627" cy="3397824"/>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1779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marL="0"/>
            <a:r>
              <a:rPr lang="en-US" sz="2000" dirty="0"/>
              <a:t>The line chart of yearly average success rate shows that:</a:t>
            </a:r>
          </a:p>
          <a:p>
            <a:pPr marL="285750"/>
            <a:r>
              <a:rPr lang="en-US" sz="2000" dirty="0"/>
              <a:t>Between 2010 and 2013, all landings were unsuccessful (as the success rate is 0).</a:t>
            </a:r>
          </a:p>
          <a:p>
            <a:pPr marL="285750"/>
            <a:r>
              <a:rPr lang="en-US" sz="2000" dirty="0"/>
              <a:t>After 2013, the success rate generally increased, despite small dips in 2018 and 2020.</a:t>
            </a:r>
          </a:p>
          <a:p>
            <a:pPr marL="285750"/>
            <a:r>
              <a:rPr lang="en-US" sz="2000" dirty="0"/>
              <a:t>After 2016, there was always a greater than 50% chance of success.</a:t>
            </a:r>
          </a:p>
          <a:p>
            <a:pPr marL="0">
              <a:spcBef>
                <a:spcPts val="1400"/>
              </a:spcBef>
            </a:pPr>
            <a:endParaRPr lang="en-US" sz="2000" dirty="0"/>
          </a:p>
        </p:txBody>
      </p:sp>
      <p:pic>
        <p:nvPicPr>
          <p:cNvPr id="2" name="Picture 1"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457" y="1351658"/>
            <a:ext cx="6155141" cy="4178424"/>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4F58AD-E723-1DF3-98F0-5BA492BEF36C}"/>
              </a:ext>
            </a:extLst>
          </p:cNvPr>
          <p:cNvSpPr/>
          <p:nvPr/>
        </p:nvSpPr>
        <p:spPr>
          <a:xfrm>
            <a:off x="-4918" y="0"/>
            <a:ext cx="12192000" cy="38436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F91426-C6BA-3998-3AD1-4B1957E9E636}"/>
              </a:ext>
            </a:extLst>
          </p:cNvPr>
          <p:cNvSpPr/>
          <p:nvPr/>
        </p:nvSpPr>
        <p:spPr>
          <a:xfrm>
            <a:off x="-4918" y="3055374"/>
            <a:ext cx="12192000" cy="384366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2507224" y="307258"/>
            <a:ext cx="11926529" cy="549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800" u="sng" dirty="0">
                <a:solidFill>
                  <a:schemeClr val="bg1"/>
                </a:solidFill>
                <a:latin typeface="Berlin Sans FB Demi" panose="020E0802020502020306" pitchFamily="34" charset="0"/>
                <a:ea typeface="+mj-ea"/>
                <a:cs typeface="+mj-cs"/>
              </a:rPr>
              <a:t>EDA with SQL</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30755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37037" y="741082"/>
            <a:ext cx="9274512" cy="94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17" name="Freeform: Shape 16">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070295" y="5764698"/>
            <a:ext cx="2359437" cy="345450"/>
          </a:xfrm>
        </p:spPr>
        <p:txBody>
          <a:bodyPr/>
          <a:lstStyle/>
          <a:p>
            <a:pPr defTabSz="786384">
              <a:spcAft>
                <a:spcPts val="600"/>
              </a:spcAft>
            </a:pPr>
            <a:fld id="{5075537C-CA84-1446-933C-8E9D027F9201}" type="slidenum">
              <a:rPr lang="en-US" sz="1376" kern="1200">
                <a:solidFill>
                  <a:srgbClr val="1C7DDB"/>
                </a:solidFill>
                <a:latin typeface="Abadi" panose="020B0604020104020204" pitchFamily="34" charset="0"/>
                <a:ea typeface="+mn-ea"/>
                <a:cs typeface="+mn-cs"/>
              </a:rPr>
              <a:pPr defTabSz="786384">
                <a:spcAft>
                  <a:spcPts val="600"/>
                </a:spcAft>
              </a:pPr>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36974" y="2152306"/>
            <a:ext cx="8382219" cy="3742603"/>
          </a:xfrm>
          <a:prstGeom prst="rect">
            <a:avLst/>
          </a:prstGeom>
        </p:spPr>
        <p:txBody>
          <a:bodyPr>
            <a:normAutofit fontScale="92500" lnSpcReduction="20000"/>
          </a:bodyPr>
          <a:lstStyle/>
          <a:p>
            <a:pPr marL="196596" indent="-196596" defTabSz="786384">
              <a:spcBef>
                <a:spcPts val="860"/>
              </a:spcBef>
            </a:pPr>
            <a:r>
              <a:rPr lang="en-GB" sz="1700" kern="1200">
                <a:solidFill>
                  <a:schemeClr val="tx1"/>
                </a:solidFill>
                <a:latin typeface="+mn-lt"/>
                <a:ea typeface="+mn-ea"/>
                <a:cs typeface="+mn-cs"/>
              </a:rPr>
              <a:t>Find the names of the unique launch sites.</a:t>
            </a: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endParaRPr lang="en-GB" sz="1700" kern="1200">
              <a:solidFill>
                <a:schemeClr val="tx1"/>
              </a:solidFill>
              <a:latin typeface="+mn-lt"/>
              <a:ea typeface="+mn-ea"/>
              <a:cs typeface="+mn-cs"/>
            </a:endParaRPr>
          </a:p>
          <a:p>
            <a:pPr marL="196596" indent="-196596" defTabSz="786384">
              <a:spcBef>
                <a:spcPts val="860"/>
              </a:spcBef>
            </a:pPr>
            <a:r>
              <a:rPr lang="en-GB" sz="1700" kern="1200">
                <a:solidFill>
                  <a:schemeClr val="tx1"/>
                </a:solidFill>
                <a:latin typeface="+mn-lt"/>
                <a:ea typeface="+mn-ea"/>
                <a:cs typeface="+mn-cs"/>
              </a:rPr>
              <a:t>The word </a:t>
            </a:r>
            <a:r>
              <a:rPr lang="en-GB" sz="1700" kern="1200">
                <a:solidFill>
                  <a:srgbClr val="61AFEF"/>
                </a:solidFill>
                <a:latin typeface="Consolas" panose="020B0609020204030204" pitchFamily="49" charset="0"/>
                <a:ea typeface="+mn-ea"/>
                <a:cs typeface="+mn-cs"/>
              </a:rPr>
              <a:t>UNIQUE</a:t>
            </a:r>
            <a:r>
              <a:rPr lang="en-GB" sz="1700" kern="1200">
                <a:solidFill>
                  <a:schemeClr val="tx1"/>
                </a:solidFill>
                <a:latin typeface="+mn-lt"/>
                <a:ea typeface="+mn-ea"/>
                <a:cs typeface="+mn-cs"/>
              </a:rPr>
              <a:t> returns only unique values from the </a:t>
            </a:r>
            <a:r>
              <a:rPr lang="en-GB" sz="1700" kern="1200">
                <a:solidFill>
                  <a:srgbClr val="D69D68"/>
                </a:solidFill>
                <a:latin typeface="Consolas" panose="020B0609020204030204" pitchFamily="49" charset="0"/>
                <a:ea typeface="+mn-ea"/>
                <a:cs typeface="+mn-cs"/>
              </a:rPr>
              <a:t>LAUNCH_SITE</a:t>
            </a:r>
            <a:r>
              <a:rPr lang="en-GB" sz="1700" kern="1200">
                <a:solidFill>
                  <a:schemeClr val="tx1"/>
                </a:solidFill>
                <a:latin typeface="+mn-lt"/>
                <a:ea typeface="+mn-ea"/>
                <a:cs typeface="+mn-cs"/>
              </a:rPr>
              <a:t> column of the </a:t>
            </a:r>
            <a:r>
              <a:rPr lang="en-GB" sz="1700" kern="1200">
                <a:solidFill>
                  <a:srgbClr val="D69D68"/>
                </a:solidFill>
                <a:latin typeface="Consolas" panose="020B0609020204030204" pitchFamily="49" charset="0"/>
                <a:ea typeface="+mn-ea"/>
                <a:cs typeface="+mn-cs"/>
              </a:rPr>
              <a:t>SPACEXTBL</a:t>
            </a:r>
            <a:r>
              <a:rPr lang="en-GB" sz="1700" kern="1200">
                <a:solidFill>
                  <a:schemeClr val="tx1"/>
                </a:solidFill>
                <a:latin typeface="+mn-lt"/>
                <a:ea typeface="+mn-ea"/>
                <a:cs typeface="+mn-cs"/>
              </a:rPr>
              <a:t> table.</a:t>
            </a:r>
          </a:p>
          <a:p>
            <a:pPr marL="0" indent="0">
              <a:lnSpc>
                <a:spcPct val="100000"/>
              </a:lnSpc>
              <a:spcBef>
                <a:spcPts val="1400"/>
              </a:spcBef>
              <a:buNone/>
            </a:pPr>
            <a:endParaRPr lang="en-US" sz="1700">
              <a:solidFill>
                <a:schemeClr val="accent3">
                  <a:lumMod val="25000"/>
                </a:schemeClr>
              </a:solidFill>
              <a:latin typeface="Abadi" panose="020B0604020104020204" pitchFamily="34" charset="0"/>
            </a:endParaRPr>
          </a:p>
        </p:txBody>
      </p:sp>
      <p:pic>
        <p:nvPicPr>
          <p:cNvPr id="2" name="Picture 1"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925" y="3065579"/>
            <a:ext cx="6515136" cy="12867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Graphical user interface, application&#10;&#10;Description automatically generated">
            <a:extLst>
              <a:ext uri="{FF2B5EF4-FFF2-40B4-BE49-F238E27FC236}">
                <a16:creationId xmlns:a16="http://schemas.microsoft.com/office/drawing/2014/main" id="{F37ED244-1CA2-4FC0-A950-0A159CC785C2}"/>
              </a:ext>
            </a:extLst>
          </p:cNvPr>
          <p:cNvPicPr>
            <a:picLocks noChangeAspect="1"/>
          </p:cNvPicPr>
          <p:nvPr/>
        </p:nvPicPr>
        <p:blipFill>
          <a:blip r:embed="rId3"/>
          <a:stretch>
            <a:fillRect/>
          </a:stretch>
        </p:blipFill>
        <p:spPr>
          <a:xfrm>
            <a:off x="9187250" y="2730166"/>
            <a:ext cx="1674425" cy="1957599"/>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7" name="Arrow: Right 6">
            <a:extLst>
              <a:ext uri="{FF2B5EF4-FFF2-40B4-BE49-F238E27FC236}">
                <a16:creationId xmlns:a16="http://schemas.microsoft.com/office/drawing/2014/main" id="{1C53322C-9E51-4115-A482-EF76877B1F6F}"/>
              </a:ext>
            </a:extLst>
          </p:cNvPr>
          <p:cNvSpPr/>
          <p:nvPr/>
        </p:nvSpPr>
        <p:spPr>
          <a:xfrm>
            <a:off x="7955945" y="3531375"/>
            <a:ext cx="841533" cy="41683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137036" y="741082"/>
            <a:ext cx="10005161" cy="94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Launch Site Names Begin with 'CCA'</a:t>
            </a:r>
          </a:p>
        </p:txBody>
      </p:sp>
      <p:sp>
        <p:nvSpPr>
          <p:cNvPr id="15" name="Freeform: Shape 14">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048524" y="5698254"/>
            <a:ext cx="2191634" cy="320882"/>
          </a:xfrm>
        </p:spPr>
        <p:txBody>
          <a:bodyPr/>
          <a:lstStyle/>
          <a:p>
            <a:pPr defTabSz="722376">
              <a:spcAft>
                <a:spcPts val="600"/>
              </a:spcAft>
            </a:pPr>
            <a:fld id="{5075537C-CA84-1446-933C-8E9D027F9201}" type="slidenum">
              <a:rPr lang="en-US" sz="1264" kern="1200">
                <a:solidFill>
                  <a:srgbClr val="1C7DDB"/>
                </a:solidFill>
                <a:latin typeface="Abadi" panose="020B0604020104020204" pitchFamily="34" charset="0"/>
                <a:ea typeface="+mn-ea"/>
                <a:cs typeface="+mn-cs"/>
              </a:rPr>
              <a:pPr defTabSz="722376">
                <a:spcAft>
                  <a:spcPts val="600"/>
                </a:spcAft>
              </a:pPr>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01189" y="2342776"/>
            <a:ext cx="7786075" cy="3476429"/>
          </a:xfrm>
          <a:prstGeom prst="rect">
            <a:avLst/>
          </a:prstGeom>
        </p:spPr>
        <p:txBody>
          <a:bodyPr>
            <a:normAutofit fontScale="92500" lnSpcReduction="20000"/>
          </a:bodyPr>
          <a:lstStyle/>
          <a:p>
            <a:pPr marL="180594" indent="-180594" defTabSz="722376">
              <a:spcBef>
                <a:spcPts val="790"/>
              </a:spcBef>
            </a:pPr>
            <a:r>
              <a:rPr lang="en-GB" sz="1700" kern="1200" dirty="0">
                <a:solidFill>
                  <a:schemeClr val="tx1"/>
                </a:solidFill>
                <a:latin typeface="+mn-lt"/>
                <a:ea typeface="+mn-ea"/>
                <a:cs typeface="+mn-cs"/>
              </a:rPr>
              <a:t>Find 5 records where launch sites begin with ‘CCA’.</a:t>
            </a: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endParaRPr lang="en-GB" sz="1700" kern="1200" dirty="0">
              <a:solidFill>
                <a:schemeClr val="tx1"/>
              </a:solidFill>
              <a:latin typeface="+mn-lt"/>
              <a:ea typeface="+mn-ea"/>
              <a:cs typeface="+mn-cs"/>
            </a:endParaRPr>
          </a:p>
          <a:p>
            <a:pPr marL="180594" indent="-180594" defTabSz="722376">
              <a:spcBef>
                <a:spcPts val="790"/>
              </a:spcBef>
            </a:pPr>
            <a:r>
              <a:rPr lang="en-GB" sz="1700" kern="1200" dirty="0">
                <a:solidFill>
                  <a:srgbClr val="61AFEF"/>
                </a:solidFill>
                <a:latin typeface="Consolas" panose="020B0609020204030204" pitchFamily="49" charset="0"/>
                <a:ea typeface="+mn-ea"/>
                <a:cs typeface="+mn-cs"/>
              </a:rPr>
              <a:t>LIMIT 5</a:t>
            </a:r>
            <a:r>
              <a:rPr lang="en-GB" sz="1700" kern="1200" dirty="0">
                <a:solidFill>
                  <a:schemeClr val="tx1"/>
                </a:solidFill>
                <a:latin typeface="+mn-lt"/>
                <a:ea typeface="+mn-ea"/>
                <a:cs typeface="+mn-cs"/>
              </a:rPr>
              <a:t> fetches only 5 records, and the </a:t>
            </a:r>
            <a:r>
              <a:rPr lang="en-GB" sz="1700" kern="1200" dirty="0">
                <a:solidFill>
                  <a:srgbClr val="61AFEF"/>
                </a:solidFill>
                <a:latin typeface="Consolas" panose="020B0609020204030204" pitchFamily="49" charset="0"/>
                <a:ea typeface="+mn-ea"/>
                <a:cs typeface="+mn-cs"/>
              </a:rPr>
              <a:t>LIKE</a:t>
            </a:r>
            <a:r>
              <a:rPr lang="en-GB" sz="1700" kern="1200" dirty="0">
                <a:solidFill>
                  <a:schemeClr val="tx1"/>
                </a:solidFill>
                <a:latin typeface="+mn-lt"/>
                <a:ea typeface="+mn-ea"/>
                <a:cs typeface="+mn-cs"/>
              </a:rPr>
              <a:t> keyword is used with the wild card </a:t>
            </a:r>
            <a:r>
              <a:rPr lang="en-GB" sz="1700" kern="1200" dirty="0">
                <a:solidFill>
                  <a:srgbClr val="789865"/>
                </a:solidFill>
                <a:latin typeface="Consolas" panose="020B0609020204030204" pitchFamily="49" charset="0"/>
                <a:ea typeface="+mn-ea"/>
                <a:cs typeface="+mn-cs"/>
              </a:rPr>
              <a:t>‘CCA%’</a:t>
            </a:r>
            <a:r>
              <a:rPr lang="en-GB" sz="1700" kern="1200" dirty="0">
                <a:solidFill>
                  <a:schemeClr val="tx1"/>
                </a:solidFill>
                <a:latin typeface="+mn-lt"/>
                <a:ea typeface="+mn-ea"/>
                <a:cs typeface="+mn-cs"/>
              </a:rPr>
              <a:t> to retrieve string values beginning with ‘CCA’. </a:t>
            </a:r>
          </a:p>
          <a:p>
            <a:pPr marL="180594" indent="-180594" defTabSz="722376">
              <a:spcBef>
                <a:spcPts val="790"/>
              </a:spcBef>
            </a:pPr>
            <a:endParaRPr lang="en-GB" sz="1700" kern="1200" dirty="0">
              <a:solidFill>
                <a:schemeClr val="tx1"/>
              </a:solidFill>
              <a:latin typeface="+mn-lt"/>
              <a:ea typeface="+mn-ea"/>
              <a:cs typeface="+mn-cs"/>
            </a:endParaRPr>
          </a:p>
          <a:p>
            <a:pPr marL="0" indent="0">
              <a:lnSpc>
                <a:spcPct val="100000"/>
              </a:lnSpc>
              <a:spcBef>
                <a:spcPts val="1400"/>
              </a:spcBef>
              <a:buNone/>
            </a:pPr>
            <a:endParaRPr lang="en-US" sz="1700" dirty="0">
              <a:solidFill>
                <a:schemeClr val="accent3">
                  <a:lumMod val="25000"/>
                </a:schemeClr>
              </a:solidFill>
              <a:latin typeface="Abadi" panose="020B0604020104020204" pitchFamily="34" charset="0"/>
            </a:endParaRPr>
          </a:p>
        </p:txBody>
      </p:sp>
      <p:pic>
        <p:nvPicPr>
          <p:cNvPr id="2" name="Picture 1"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781" y="3048093"/>
            <a:ext cx="6291792" cy="13631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244591" y="2820867"/>
            <a:ext cx="1325343" cy="1841837"/>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7" name="Arrow: Right 6">
            <a:extLst>
              <a:ext uri="{FF2B5EF4-FFF2-40B4-BE49-F238E27FC236}">
                <a16:creationId xmlns:a16="http://schemas.microsoft.com/office/drawing/2014/main" id="{F4AC64F1-8C9D-4DBB-8A19-981829822467}"/>
              </a:ext>
            </a:extLst>
          </p:cNvPr>
          <p:cNvSpPr/>
          <p:nvPr/>
        </p:nvSpPr>
        <p:spPr>
          <a:xfrm>
            <a:off x="8048524" y="3548191"/>
            <a:ext cx="781683" cy="387189"/>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78FD1E94-B12F-434F-8027-5DBEAC55A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4">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463941" y="5809398"/>
            <a:ext cx="2480451" cy="363168"/>
          </a:xfrm>
        </p:spPr>
        <p:txBody>
          <a:bodyPr/>
          <a:lstStyle/>
          <a:p>
            <a:pPr defTabSz="822960">
              <a:spcAft>
                <a:spcPts val="600"/>
              </a:spcAft>
            </a:pPr>
            <a:fld id="{5075537C-CA84-1446-933C-8E9D027F9201}" type="slidenum">
              <a:rPr lang="en-US" sz="1440" kern="1200">
                <a:solidFill>
                  <a:srgbClr val="1C7DDB"/>
                </a:solidFill>
                <a:latin typeface="Abadi" panose="020B0604020104020204" pitchFamily="34" charset="0"/>
                <a:ea typeface="+mn-ea"/>
                <a:cs typeface="+mn-cs"/>
              </a:rPr>
              <a:pPr defTabSz="822960">
                <a:spcAft>
                  <a:spcPts val="600"/>
                </a:spcAft>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0145" y="2011729"/>
            <a:ext cx="8812137" cy="3934558"/>
          </a:xfrm>
          <a:prstGeom prst="rect">
            <a:avLst/>
          </a:prstGeom>
        </p:spPr>
        <p:txBody>
          <a:bodyPr>
            <a:normAutofit fontScale="92500" lnSpcReduction="10000"/>
          </a:bodyPr>
          <a:lstStyle/>
          <a:p>
            <a:pPr marL="205740" indent="-205740" defTabSz="822960">
              <a:spcBef>
                <a:spcPts val="900"/>
              </a:spcBef>
            </a:pPr>
            <a:r>
              <a:rPr lang="en-GB" sz="1700" kern="1200">
                <a:solidFill>
                  <a:schemeClr val="tx1"/>
                </a:solidFill>
                <a:latin typeface="+mn-lt"/>
                <a:ea typeface="+mn-ea"/>
                <a:cs typeface="+mn-cs"/>
              </a:rPr>
              <a:t>Calculate the total payload carried by boosters from NASA.</a:t>
            </a: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r>
              <a:rPr lang="en-GB" sz="1700" kern="1200">
                <a:solidFill>
                  <a:schemeClr val="tx1"/>
                </a:solidFill>
                <a:latin typeface="+mn-lt"/>
                <a:ea typeface="+mn-ea"/>
                <a:cs typeface="+mn-cs"/>
              </a:rPr>
              <a:t>The </a:t>
            </a:r>
            <a:r>
              <a:rPr lang="en-GB" sz="1700" kern="1200">
                <a:solidFill>
                  <a:srgbClr val="61AFEF"/>
                </a:solidFill>
                <a:latin typeface="Consolas" panose="020B0609020204030204" pitchFamily="49" charset="0"/>
                <a:ea typeface="+mn-ea"/>
                <a:cs typeface="+mn-cs"/>
              </a:rPr>
              <a:t>SUM</a:t>
            </a:r>
            <a:r>
              <a:rPr lang="en-GB" sz="1700" kern="1200">
                <a:solidFill>
                  <a:schemeClr val="tx1"/>
                </a:solidFill>
                <a:latin typeface="+mn-lt"/>
                <a:ea typeface="+mn-ea"/>
                <a:cs typeface="+mn-cs"/>
              </a:rPr>
              <a:t> keyword is used to calculate the total of the </a:t>
            </a:r>
            <a:r>
              <a:rPr lang="en-GB" sz="1700" kern="1200">
                <a:solidFill>
                  <a:srgbClr val="D69D68"/>
                </a:solidFill>
                <a:latin typeface="Consolas" panose="020B0609020204030204" pitchFamily="49" charset="0"/>
                <a:ea typeface="+mn-ea"/>
                <a:cs typeface="+mn-cs"/>
              </a:rPr>
              <a:t>LAUNCH</a:t>
            </a:r>
            <a:r>
              <a:rPr lang="en-GB" sz="1700" kern="1200">
                <a:solidFill>
                  <a:schemeClr val="tx1"/>
                </a:solidFill>
                <a:latin typeface="+mn-lt"/>
                <a:ea typeface="+mn-ea"/>
                <a:cs typeface="+mn-cs"/>
              </a:rPr>
              <a:t> column, and the </a:t>
            </a:r>
            <a:r>
              <a:rPr lang="en-GB" sz="1700" kern="1200">
                <a:solidFill>
                  <a:srgbClr val="61AFEF"/>
                </a:solidFill>
                <a:latin typeface="Consolas" panose="020B0609020204030204" pitchFamily="49" charset="0"/>
                <a:ea typeface="+mn-ea"/>
                <a:cs typeface="+mn-cs"/>
              </a:rPr>
              <a:t>SUM</a:t>
            </a:r>
            <a:r>
              <a:rPr lang="en-GB" sz="1700" kern="1200">
                <a:solidFill>
                  <a:schemeClr val="tx1"/>
                </a:solidFill>
                <a:latin typeface="+mn-lt"/>
                <a:ea typeface="+mn-ea"/>
                <a:cs typeface="+mn-cs"/>
              </a:rPr>
              <a:t> keyword (and the associated condition) filters the results to only boosters from NASA (CRS).</a:t>
            </a: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0" indent="0">
              <a:lnSpc>
                <a:spcPct val="100000"/>
              </a:lnSpc>
              <a:spcBef>
                <a:spcPts val="1400"/>
              </a:spcBef>
              <a:buNone/>
            </a:pPr>
            <a:endParaRPr lang="en-US" sz="1700">
              <a:solidFill>
                <a:schemeClr val="accent3">
                  <a:lumMod val="25000"/>
                </a:schemeClr>
              </a:solidFill>
              <a:latin typeface="Abadi" panose="020B0604020104020204" pitchFamily="34" charset="0"/>
            </a:endParaRPr>
          </a:p>
        </p:txBody>
      </p:sp>
      <p:pic>
        <p:nvPicPr>
          <p:cNvPr id="2" name="Picture 1"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205" y="2719753"/>
            <a:ext cx="6978801" cy="17143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310692" y="3192852"/>
            <a:ext cx="1936103" cy="746319"/>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7" name="Arrow: Right 6">
            <a:extLst>
              <a:ext uri="{FF2B5EF4-FFF2-40B4-BE49-F238E27FC236}">
                <a16:creationId xmlns:a16="http://schemas.microsoft.com/office/drawing/2014/main" id="{5D85504F-EB95-434D-BFDE-57EEB165C10F}"/>
              </a:ext>
            </a:extLst>
          </p:cNvPr>
          <p:cNvSpPr/>
          <p:nvPr/>
        </p:nvSpPr>
        <p:spPr>
          <a:xfrm>
            <a:off x="8195466" y="3357834"/>
            <a:ext cx="884694" cy="438213"/>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GB" sz="1800" dirty="0"/>
              <a:t>Calculate the average payload mass carried by booster version F9 v1.1.</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sz="1800" dirty="0"/>
              <a:t>The </a:t>
            </a:r>
            <a:r>
              <a:rPr lang="en-GB" sz="1800" dirty="0">
                <a:solidFill>
                  <a:srgbClr val="61AFEF"/>
                </a:solidFill>
                <a:latin typeface="Consolas" panose="020B0609020204030204" pitchFamily="49" charset="0"/>
              </a:rPr>
              <a:t>AVG</a:t>
            </a:r>
            <a:r>
              <a:rPr lang="en-GB" sz="1800" dirty="0"/>
              <a:t> keyword is used to calculate the average of the </a:t>
            </a:r>
            <a:r>
              <a:rPr lang="en-GB" sz="1800" dirty="0">
                <a:solidFill>
                  <a:srgbClr val="D69D68"/>
                </a:solidFill>
                <a:latin typeface="Consolas" panose="020B0609020204030204" pitchFamily="49" charset="0"/>
              </a:rPr>
              <a:t>PAYLOAD_MASS__KG_</a:t>
            </a:r>
            <a:r>
              <a:rPr lang="en-GB" sz="1800" dirty="0">
                <a:solidFill>
                  <a:srgbClr val="D69D68"/>
                </a:solidFill>
                <a:latin typeface="+mj-lt"/>
              </a:rPr>
              <a:t> </a:t>
            </a:r>
            <a:r>
              <a:rPr lang="en-GB" sz="1800" dirty="0"/>
              <a:t>column, and the </a:t>
            </a:r>
            <a:r>
              <a:rPr lang="en-GB" sz="1800" dirty="0">
                <a:solidFill>
                  <a:srgbClr val="61AFEF"/>
                </a:solidFill>
                <a:latin typeface="Consolas" panose="020B0609020204030204" pitchFamily="49" charset="0"/>
              </a:rPr>
              <a:t>WHERE</a:t>
            </a:r>
            <a:r>
              <a:rPr lang="en-GB" sz="1800" dirty="0">
                <a:solidFill>
                  <a:srgbClr val="61AFEF"/>
                </a:solidFill>
              </a:rPr>
              <a:t> </a:t>
            </a:r>
            <a:r>
              <a:rPr lang="en-GB" sz="1800" dirty="0"/>
              <a:t>keyword (and the associated condition) filters the results to only the F9 v1.1 booster version.</a:t>
            </a:r>
          </a:p>
          <a:p>
            <a:endParaRPr lang="en-GB" sz="18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66076630-D089-4035-BE64-B1AC97D7C1C6}"/>
              </a:ext>
            </a:extLst>
          </p:cNvPr>
          <p:cNvPicPr>
            <a:picLocks noChangeAspect="1"/>
          </p:cNvPicPr>
          <p:nvPr/>
        </p:nvPicPr>
        <p:blipFill>
          <a:blip r:embed="rId3"/>
          <a:stretch>
            <a:fillRect/>
          </a:stretch>
        </p:blipFill>
        <p:spPr>
          <a:xfrm>
            <a:off x="9709343" y="3180921"/>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6" name="Picture 5"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82" y="2586766"/>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6">
            <a:extLst>
              <a:ext uri="{FF2B5EF4-FFF2-40B4-BE49-F238E27FC236}">
                <a16:creationId xmlns:a16="http://schemas.microsoft.com/office/drawing/2014/main" id="{801B4DEE-B97E-4921-9A67-9F2D2730D05E}"/>
              </a:ext>
            </a:extLst>
          </p:cNvPr>
          <p:cNvSpPr/>
          <p:nvPr/>
        </p:nvSpPr>
        <p:spPr>
          <a:xfrm>
            <a:off x="8567819" y="3314320"/>
            <a:ext cx="978408" cy="48463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r>
              <a:rPr lang="en-GB" sz="1800" dirty="0"/>
              <a:t>Find the dates of the first successful landing outcome on ground pad.</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sz="1800" dirty="0"/>
              <a:t>The </a:t>
            </a:r>
            <a:r>
              <a:rPr lang="en-GB" sz="1800" dirty="0">
                <a:solidFill>
                  <a:srgbClr val="61AFEF"/>
                </a:solidFill>
                <a:latin typeface="Consolas" panose="020B0609020204030204" pitchFamily="49" charset="0"/>
              </a:rPr>
              <a:t>MIN</a:t>
            </a:r>
            <a:r>
              <a:rPr lang="en-GB" sz="1800" dirty="0"/>
              <a:t> keyword is used to calculate the minimum of the </a:t>
            </a:r>
            <a:r>
              <a:rPr lang="en-GB" sz="1800" dirty="0">
                <a:solidFill>
                  <a:srgbClr val="D69D68"/>
                </a:solidFill>
                <a:latin typeface="Consolas" panose="020B0609020204030204" pitchFamily="49" charset="0"/>
              </a:rPr>
              <a:t>DATE</a:t>
            </a:r>
            <a:r>
              <a:rPr lang="en-GB" sz="1800" dirty="0">
                <a:solidFill>
                  <a:srgbClr val="D69D68"/>
                </a:solidFill>
              </a:rPr>
              <a:t> </a:t>
            </a:r>
            <a:r>
              <a:rPr lang="en-GB" sz="1800" dirty="0"/>
              <a:t>column, i.e. the first date, and the </a:t>
            </a:r>
            <a:r>
              <a:rPr lang="en-GB" sz="1800" dirty="0">
                <a:solidFill>
                  <a:srgbClr val="61AFEF"/>
                </a:solidFill>
                <a:latin typeface="Consolas" panose="020B0609020204030204" pitchFamily="49" charset="0"/>
              </a:rPr>
              <a:t>WHERE</a:t>
            </a:r>
            <a:r>
              <a:rPr lang="en-GB" sz="1800" dirty="0">
                <a:solidFill>
                  <a:srgbClr val="61AFEF"/>
                </a:solidFill>
              </a:rPr>
              <a:t> </a:t>
            </a:r>
            <a:r>
              <a:rPr lang="en-GB" sz="1800" dirty="0"/>
              <a:t>keyword (and the associated condition) filters the results to only the successful ground pad landings.</a:t>
            </a:r>
          </a:p>
          <a:p>
            <a:endParaRPr lang="en-GB" sz="18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59" y="2466386"/>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AF7CE297-E8D5-47EE-A874-5A05AD52E1AC}"/>
              </a:ext>
            </a:extLst>
          </p:cNvPr>
          <p:cNvPicPr>
            <a:picLocks noChangeAspect="1"/>
          </p:cNvPicPr>
          <p:nvPr/>
        </p:nvPicPr>
        <p:blipFill>
          <a:blip r:embed="rId4"/>
          <a:stretch>
            <a:fillRect/>
          </a:stretch>
        </p:blipFill>
        <p:spPr>
          <a:xfrm>
            <a:off x="9472127" y="3085507"/>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7" name="Arrow: Right 6">
            <a:extLst>
              <a:ext uri="{FF2B5EF4-FFF2-40B4-BE49-F238E27FC236}">
                <a16:creationId xmlns:a16="http://schemas.microsoft.com/office/drawing/2014/main" id="{95549343-9BDE-4AD6-956A-51D7C55E2D4D}"/>
              </a:ext>
            </a:extLst>
          </p:cNvPr>
          <p:cNvSpPr/>
          <p:nvPr/>
        </p:nvSpPr>
        <p:spPr>
          <a:xfrm>
            <a:off x="8315383" y="3190553"/>
            <a:ext cx="978408" cy="48463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r>
              <a:rPr lang="en-GB" sz="1800" dirty="0"/>
              <a:t>List the names of boosters which have successfully landed on drone ship and had payload mass greater than 4000 but less than 6000.</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sz="1800" dirty="0"/>
              <a:t>The </a:t>
            </a:r>
            <a:r>
              <a:rPr lang="en-GB" sz="1800" dirty="0">
                <a:solidFill>
                  <a:srgbClr val="61AFEF"/>
                </a:solidFill>
                <a:latin typeface="Consolas" panose="020B0609020204030204" pitchFamily="49" charset="0"/>
              </a:rPr>
              <a:t>WHERE</a:t>
            </a:r>
            <a:r>
              <a:rPr lang="en-GB" sz="1800" dirty="0"/>
              <a:t> keyword is used to filter the results to include only those that satisfy both conditions in the brackets (as the </a:t>
            </a:r>
            <a:r>
              <a:rPr lang="en-GB" sz="1800" dirty="0">
                <a:solidFill>
                  <a:srgbClr val="61AFEF"/>
                </a:solidFill>
                <a:latin typeface="Consolas" panose="020B0609020204030204" pitchFamily="49" charset="0"/>
              </a:rPr>
              <a:t>AND</a:t>
            </a:r>
            <a:r>
              <a:rPr lang="en-GB" sz="1800" dirty="0"/>
              <a:t> keyword is also used). The </a:t>
            </a:r>
            <a:r>
              <a:rPr lang="en-GB" sz="1800" dirty="0">
                <a:solidFill>
                  <a:srgbClr val="61AFEF"/>
                </a:solidFill>
                <a:latin typeface="Consolas" panose="020B0609020204030204" pitchFamily="49" charset="0"/>
              </a:rPr>
              <a:t>BETWEEN</a:t>
            </a:r>
            <a:r>
              <a:rPr lang="en-GB" sz="1800" dirty="0"/>
              <a:t> keyword allows for 4000 &lt; x &lt; 6000 values to be selected.</a:t>
            </a:r>
          </a:p>
          <a:p>
            <a:endParaRPr lang="en-GB" sz="18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60"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a:extLst>
              <a:ext uri="{FF2B5EF4-FFF2-40B4-BE49-F238E27FC236}">
                <a16:creationId xmlns:a16="http://schemas.microsoft.com/office/drawing/2014/main" id="{07DB6356-78B7-479A-A3F7-0FB23A05728D}"/>
              </a:ext>
            </a:extLst>
          </p:cNvPr>
          <p:cNvPicPr>
            <a:picLocks noChangeAspect="1"/>
          </p:cNvPicPr>
          <p:nvPr/>
        </p:nvPicPr>
        <p:blipFill>
          <a:blip r:embed="rId4"/>
          <a:stretch>
            <a:fillRect/>
          </a:stretch>
        </p:blipFill>
        <p:spPr>
          <a:xfrm>
            <a:off x="9650356"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a:extLst>
              <a:ext uri="{FF2B5EF4-FFF2-40B4-BE49-F238E27FC236}">
                <a16:creationId xmlns:a16="http://schemas.microsoft.com/office/drawing/2014/main" id="{8110911A-B0A5-4963-A1A6-A1E9F9E4AD9F}"/>
              </a:ext>
            </a:extLst>
          </p:cNvPr>
          <p:cNvSpPr/>
          <p:nvPr/>
        </p:nvSpPr>
        <p:spPr>
          <a:xfrm>
            <a:off x="8473384" y="3186684"/>
            <a:ext cx="978408" cy="484632"/>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533845"/>
            <a:ext cx="3310376"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u="sng" dirty="0">
                <a:solidFill>
                  <a:srgbClr val="1C7DDB"/>
                </a:solidFill>
                <a:latin typeface="Arial Black" panose="020B0A04020102020204" pitchFamily="34" charset="0"/>
              </a:rPr>
              <a:t>Methodology</a:t>
            </a:r>
            <a:r>
              <a:rPr lang="en-US" sz="2200" dirty="0">
                <a:solidFill>
                  <a:schemeClr val="accent3">
                    <a:lumMod val="25000"/>
                  </a:schemeClr>
                </a:solidFill>
                <a:latin typeface="Abadi" panose="020B0604020104020204" pitchFamily="34" charset="0"/>
              </a:rPr>
              <a: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A3C2A4A4-C430-295D-D37A-055A04647CBC}"/>
              </a:ext>
            </a:extLst>
          </p:cNvPr>
          <p:cNvSpPr txBox="1"/>
          <p:nvPr/>
        </p:nvSpPr>
        <p:spPr>
          <a:xfrm>
            <a:off x="770011" y="2082893"/>
            <a:ext cx="9861755" cy="1200329"/>
          </a:xfrm>
          <a:prstGeom prst="rect">
            <a:avLst/>
          </a:prstGeom>
          <a:noFill/>
        </p:spPr>
        <p:txBody>
          <a:bodyPr wrap="square" rtlCol="0">
            <a:spAutoFit/>
          </a:bodyPr>
          <a:lstStyle/>
          <a:p>
            <a:r>
              <a:rPr lang="en-US" dirty="0">
                <a:solidFill>
                  <a:schemeClr val="accent1">
                    <a:lumMod val="75000"/>
                  </a:schemeClr>
                </a:solidFill>
              </a:rPr>
              <a:t>Collected data from SpaceX API and by web scraping Wikipedia pages. After collecting data cleaned in and performed exploratory data analysis using SQL pandas and visualization libraries. Using the insights drawn by EDA further explored the data by interactive visualization and creating interactive dash dashboards for finding results. Finally completed the task of building a predictive classification model.</a:t>
            </a:r>
          </a:p>
        </p:txBody>
      </p:sp>
      <p:sp>
        <p:nvSpPr>
          <p:cNvPr id="6" name="TextBox 5">
            <a:extLst>
              <a:ext uri="{FF2B5EF4-FFF2-40B4-BE49-F238E27FC236}">
                <a16:creationId xmlns:a16="http://schemas.microsoft.com/office/drawing/2014/main" id="{C431E243-2C2E-AED7-4881-156358F76C1C}"/>
              </a:ext>
            </a:extLst>
          </p:cNvPr>
          <p:cNvSpPr txBox="1"/>
          <p:nvPr/>
        </p:nvSpPr>
        <p:spPr>
          <a:xfrm>
            <a:off x="884902" y="3616124"/>
            <a:ext cx="6096000" cy="461665"/>
          </a:xfrm>
          <a:prstGeom prst="rect">
            <a:avLst/>
          </a:prstGeom>
          <a:noFill/>
        </p:spPr>
        <p:txBody>
          <a:bodyPr wrap="square">
            <a:spAutoFit/>
          </a:bodyPr>
          <a:lstStyle/>
          <a:p>
            <a:r>
              <a:rPr lang="en-US" sz="2400" u="sng" dirty="0">
                <a:solidFill>
                  <a:srgbClr val="1C7DDB"/>
                </a:solidFill>
                <a:latin typeface="Arial Black" panose="020B0A04020102020204" pitchFamily="34" charset="0"/>
              </a:rPr>
              <a:t>Results</a:t>
            </a:r>
            <a:r>
              <a:rPr lang="en-US" sz="2400" dirty="0">
                <a:solidFill>
                  <a:srgbClr val="1C7DDB"/>
                </a:solidFill>
                <a:latin typeface="Arial Black" panose="020B0A04020102020204" pitchFamily="34" charset="0"/>
              </a:rPr>
              <a:t> </a:t>
            </a:r>
            <a:endParaRPr lang="en-US" sz="2400" dirty="0"/>
          </a:p>
        </p:txBody>
      </p:sp>
      <p:sp>
        <p:nvSpPr>
          <p:cNvPr id="11" name="TextBox 10">
            <a:extLst>
              <a:ext uri="{FF2B5EF4-FFF2-40B4-BE49-F238E27FC236}">
                <a16:creationId xmlns:a16="http://schemas.microsoft.com/office/drawing/2014/main" id="{8AFE87C8-AF5F-1ECB-039B-01EF94C68AFE}"/>
              </a:ext>
            </a:extLst>
          </p:cNvPr>
          <p:cNvSpPr txBox="1"/>
          <p:nvPr/>
        </p:nvSpPr>
        <p:spPr>
          <a:xfrm>
            <a:off x="884902" y="4375355"/>
            <a:ext cx="9746864" cy="1477328"/>
          </a:xfrm>
          <a:prstGeom prst="rect">
            <a:avLst/>
          </a:prstGeom>
          <a:noFill/>
        </p:spPr>
        <p:txBody>
          <a:bodyPr wrap="square" rtlCol="0">
            <a:spAutoFit/>
          </a:bodyPr>
          <a:lstStyle/>
          <a:p>
            <a:r>
              <a:rPr lang="en-US" dirty="0">
                <a:solidFill>
                  <a:schemeClr val="accent1">
                    <a:lumMod val="75000"/>
                  </a:schemeClr>
                </a:solidFill>
              </a:rPr>
              <a:t>Results were drawn from these three steps:</a:t>
            </a:r>
          </a:p>
          <a:p>
            <a:pPr marL="285750" indent="-285750">
              <a:buFont typeface="Arial" panose="020B0604020202020204" pitchFamily="34" charset="0"/>
              <a:buChar char="•"/>
            </a:pPr>
            <a:r>
              <a:rPr lang="en-US" dirty="0">
                <a:solidFill>
                  <a:schemeClr val="accent1">
                    <a:lumMod val="75000"/>
                  </a:schemeClr>
                </a:solidFill>
              </a:rPr>
              <a:t>EDA</a:t>
            </a:r>
          </a:p>
          <a:p>
            <a:pPr marL="285750" indent="-285750">
              <a:buFont typeface="Arial" panose="020B0604020202020204" pitchFamily="34" charset="0"/>
              <a:buChar char="•"/>
            </a:pPr>
            <a:r>
              <a:rPr lang="en-US" dirty="0">
                <a:solidFill>
                  <a:schemeClr val="accent1">
                    <a:lumMod val="75000"/>
                  </a:schemeClr>
                </a:solidFill>
              </a:rPr>
              <a:t>Interactive Visualization</a:t>
            </a:r>
          </a:p>
          <a:p>
            <a:pPr marL="285750" indent="-285750">
              <a:buFont typeface="Arial" panose="020B0604020202020204" pitchFamily="34" charset="0"/>
              <a:buChar char="•"/>
            </a:pPr>
            <a:r>
              <a:rPr lang="en-US" dirty="0">
                <a:solidFill>
                  <a:schemeClr val="accent1">
                    <a:lumMod val="75000"/>
                  </a:schemeClr>
                </a:solidFill>
              </a:rPr>
              <a:t>Predictive Analysis</a:t>
            </a:r>
          </a:p>
          <a:p>
            <a:r>
              <a:rPr lang="en-US" dirty="0">
                <a:solidFill>
                  <a:schemeClr val="accent1">
                    <a:lumMod val="75000"/>
                  </a:schemeClr>
                </a:solidFill>
              </a:rPr>
              <a:t>After drawing results they were then compiled into this report for purpose of presentation.</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463940" y="5800634"/>
            <a:ext cx="2480451" cy="363168"/>
          </a:xfrm>
        </p:spPr>
        <p:txBody>
          <a:bodyPr/>
          <a:lstStyle/>
          <a:p>
            <a:pPr defTabSz="822960">
              <a:spcAft>
                <a:spcPts val="600"/>
              </a:spcAft>
            </a:pPr>
            <a:fld id="{5075537C-CA84-1446-933C-8E9D027F9201}" type="slidenum">
              <a:rPr lang="en-US" sz="1440" kern="1200">
                <a:solidFill>
                  <a:srgbClr val="1C7DDB"/>
                </a:solidFill>
                <a:latin typeface="Abadi" panose="020B0604020104020204" pitchFamily="34" charset="0"/>
                <a:ea typeface="+mn-ea"/>
                <a:cs typeface="+mn-cs"/>
              </a:rPr>
              <a:pPr defTabSz="822960">
                <a:spcAft>
                  <a:spcPts val="600"/>
                </a:spcAft>
              </a:pPr>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0143" y="2002965"/>
            <a:ext cx="8812137" cy="3934558"/>
          </a:xfrm>
          <a:prstGeom prst="rect">
            <a:avLst/>
          </a:prstGeom>
        </p:spPr>
        <p:txBody>
          <a:bodyPr>
            <a:normAutofit fontScale="92500" lnSpcReduction="10000"/>
          </a:bodyPr>
          <a:lstStyle/>
          <a:p>
            <a:pPr marL="205740" indent="-205740" defTabSz="822960">
              <a:spcBef>
                <a:spcPts val="900"/>
              </a:spcBef>
            </a:pPr>
            <a:r>
              <a:rPr lang="en-GB" sz="1700" kern="1200">
                <a:solidFill>
                  <a:schemeClr val="tx1"/>
                </a:solidFill>
                <a:latin typeface="+mn-lt"/>
                <a:ea typeface="+mn-ea"/>
                <a:cs typeface="+mn-cs"/>
              </a:rPr>
              <a:t>Calculate the total number of successful and failure mission outcome.</a:t>
            </a: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endParaRPr lang="en-GB" sz="1700" kern="1200">
              <a:solidFill>
                <a:schemeClr val="tx1"/>
              </a:solidFill>
              <a:latin typeface="+mn-lt"/>
              <a:ea typeface="+mn-ea"/>
              <a:cs typeface="+mn-cs"/>
            </a:endParaRPr>
          </a:p>
          <a:p>
            <a:pPr marL="205740" indent="-205740" defTabSz="822960">
              <a:spcBef>
                <a:spcPts val="900"/>
              </a:spcBef>
            </a:pPr>
            <a:r>
              <a:rPr lang="en-GB" sz="1700" kern="1200">
                <a:solidFill>
                  <a:schemeClr val="tx1"/>
                </a:solidFill>
                <a:latin typeface="+mn-lt"/>
                <a:ea typeface="+mn-ea"/>
                <a:cs typeface="+mn-cs"/>
              </a:rPr>
              <a:t>The </a:t>
            </a:r>
            <a:r>
              <a:rPr lang="en-GB" sz="1700" kern="1200">
                <a:solidFill>
                  <a:srgbClr val="61AFEF"/>
                </a:solidFill>
                <a:latin typeface="Consolas" panose="020B0609020204030204" pitchFamily="49" charset="0"/>
                <a:ea typeface="+mn-ea"/>
                <a:cs typeface="+mn-cs"/>
              </a:rPr>
              <a:t>COUNT</a:t>
            </a:r>
            <a:r>
              <a:rPr lang="en-GB" sz="1700" kern="1200">
                <a:solidFill>
                  <a:schemeClr val="tx1"/>
                </a:solidFill>
                <a:latin typeface="+mn-lt"/>
                <a:ea typeface="+mn-ea"/>
                <a:cs typeface="+mn-cs"/>
              </a:rPr>
              <a:t> keyword is used to calculate the total number of mission outcomes, and the </a:t>
            </a:r>
            <a:r>
              <a:rPr lang="en-GB" sz="1700" kern="1200">
                <a:solidFill>
                  <a:srgbClr val="61AFEF"/>
                </a:solidFill>
                <a:latin typeface="Consolas" panose="020B0609020204030204" pitchFamily="49" charset="0"/>
                <a:ea typeface="+mn-ea"/>
                <a:cs typeface="+mn-cs"/>
              </a:rPr>
              <a:t>GROUPBY</a:t>
            </a:r>
            <a:r>
              <a:rPr lang="en-GB" sz="1700" kern="1200">
                <a:solidFill>
                  <a:schemeClr val="tx1"/>
                </a:solidFill>
                <a:latin typeface="+mn-lt"/>
                <a:ea typeface="+mn-ea"/>
                <a:cs typeface="+mn-cs"/>
              </a:rPr>
              <a:t> keyword is also used to group these results by the type of mission outcome.</a:t>
            </a:r>
          </a:p>
          <a:p>
            <a:pPr marL="0" indent="0">
              <a:lnSpc>
                <a:spcPct val="100000"/>
              </a:lnSpc>
              <a:spcBef>
                <a:spcPts val="1400"/>
              </a:spcBef>
              <a:buNone/>
            </a:pPr>
            <a:endParaRPr lang="en-US" sz="1700">
              <a:solidFill>
                <a:schemeClr val="accent3">
                  <a:lumMod val="25000"/>
                </a:schemeClr>
              </a:solidFill>
              <a:latin typeface="Abadi" panose="020B0604020104020204" pitchFamily="34" charset="0"/>
            </a:endParaRPr>
          </a:p>
        </p:txBody>
      </p:sp>
      <p:pic>
        <p:nvPicPr>
          <p:cNvPr id="2" name="Picture 1"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327" y="2903133"/>
            <a:ext cx="7035301" cy="10992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105584" y="3042755"/>
            <a:ext cx="2223088" cy="75853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7" name="Arrow: Right 6">
            <a:extLst>
              <a:ext uri="{FF2B5EF4-FFF2-40B4-BE49-F238E27FC236}">
                <a16:creationId xmlns:a16="http://schemas.microsoft.com/office/drawing/2014/main" id="{D00A55F6-95C7-4941-9E59-02BD45A5A209}"/>
              </a:ext>
            </a:extLst>
          </p:cNvPr>
          <p:cNvSpPr/>
          <p:nvPr/>
        </p:nvSpPr>
        <p:spPr>
          <a:xfrm>
            <a:off x="8079317" y="3202916"/>
            <a:ext cx="884694" cy="438213"/>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r>
              <a:rPr lang="en-GB" sz="1800" dirty="0"/>
              <a:t>List the names of the booster which have carried the maximum payload mass.</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sz="1800" dirty="0"/>
              <a:t>A subquery is used here. The </a:t>
            </a:r>
            <a:r>
              <a:rPr lang="en-GB" sz="1800" dirty="0">
                <a:solidFill>
                  <a:srgbClr val="61AFEF"/>
                </a:solidFill>
                <a:latin typeface="Consolas" panose="020B0609020204030204" pitchFamily="49" charset="0"/>
              </a:rPr>
              <a:t>SELECT</a:t>
            </a:r>
            <a:r>
              <a:rPr lang="en-GB" sz="1800" dirty="0"/>
              <a:t> statement within the brackets finds the maximum payload, and this value is used in the </a:t>
            </a:r>
            <a:r>
              <a:rPr lang="en-GB" sz="1800" dirty="0">
                <a:solidFill>
                  <a:srgbClr val="61AFEF"/>
                </a:solidFill>
                <a:latin typeface="Consolas" panose="020B0609020204030204" pitchFamily="49" charset="0"/>
              </a:rPr>
              <a:t>WHERE</a:t>
            </a:r>
            <a:r>
              <a:rPr lang="en-GB" sz="1800" dirty="0"/>
              <a:t> condition. The </a:t>
            </a:r>
            <a:r>
              <a:rPr lang="en-GB" sz="1800" dirty="0">
                <a:solidFill>
                  <a:srgbClr val="61AFEF"/>
                </a:solidFill>
                <a:latin typeface="Consolas" panose="020B0609020204030204" pitchFamily="49" charset="0"/>
              </a:rPr>
              <a:t>DISTINCT</a:t>
            </a:r>
            <a:r>
              <a:rPr lang="en-GB" sz="1800" dirty="0"/>
              <a:t> keyword is then used to retrieve only distinct /unique booster versions. </a:t>
            </a:r>
          </a:p>
          <a:p>
            <a:endParaRPr lang="en-GB" sz="1800"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99"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A175836D-2FD9-429E-AE10-7F89B7A43099}"/>
              </a:ext>
            </a:extLst>
          </p:cNvPr>
          <p:cNvPicPr>
            <a:picLocks noChangeAspect="1"/>
          </p:cNvPicPr>
          <p:nvPr/>
        </p:nvPicPr>
        <p:blipFill>
          <a:blip r:embed="rId4"/>
          <a:stretch>
            <a:fillRect/>
          </a:stretch>
        </p:blipFill>
        <p:spPr>
          <a:xfrm>
            <a:off x="9910806"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7" name="Arrow: Right 6">
            <a:extLst>
              <a:ext uri="{FF2B5EF4-FFF2-40B4-BE49-F238E27FC236}">
                <a16:creationId xmlns:a16="http://schemas.microsoft.com/office/drawing/2014/main" id="{037B3AE1-6D36-4754-9B2A-EE291B5EC6E6}"/>
              </a:ext>
            </a:extLst>
          </p:cNvPr>
          <p:cNvSpPr/>
          <p:nvPr/>
        </p:nvSpPr>
        <p:spPr>
          <a:xfrm>
            <a:off x="8491624"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0000" lnSpcReduction="20000"/>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10" y="2609578"/>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458898" y="3012524"/>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7" name="Arrow: Right 6">
            <a:extLst>
              <a:ext uri="{FF2B5EF4-FFF2-40B4-BE49-F238E27FC236}">
                <a16:creationId xmlns:a16="http://schemas.microsoft.com/office/drawing/2014/main" id="{8316B8CA-7D59-4050-A066-9B5625E6A76F}"/>
              </a:ext>
            </a:extLst>
          </p:cNvPr>
          <p:cNvSpPr/>
          <p:nvPr/>
        </p:nvSpPr>
        <p:spPr>
          <a:xfrm>
            <a:off x="8319151" y="3217947"/>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455160" y="5794265"/>
            <a:ext cx="2471253" cy="361822"/>
          </a:xfrm>
        </p:spPr>
        <p:txBody>
          <a:bodyPr/>
          <a:lstStyle/>
          <a:p>
            <a:pPr defTabSz="822960">
              <a:spcAft>
                <a:spcPts val="600"/>
              </a:spcAft>
            </a:pPr>
            <a:fld id="{5075537C-CA84-1446-933C-8E9D027F9201}" type="slidenum">
              <a:rPr lang="en-US" sz="1440" kern="1200">
                <a:solidFill>
                  <a:srgbClr val="1C7DDB"/>
                </a:solidFill>
                <a:latin typeface="Abadi" panose="020B0604020104020204" pitchFamily="34" charset="0"/>
                <a:ea typeface="+mn-ea"/>
                <a:cs typeface="+mn-cs"/>
              </a:rPr>
              <a:pPr defTabSz="822960">
                <a:spcAft>
                  <a:spcPts val="600"/>
                </a:spcAft>
              </a:pPr>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8002" y="2010679"/>
            <a:ext cx="8779461" cy="3919968"/>
          </a:xfrm>
          <a:prstGeom prst="rect">
            <a:avLst/>
          </a:prstGeom>
        </p:spPr>
        <p:txBody>
          <a:bodyPr lIns="91440" tIns="45720" rIns="91440" bIns="45720" anchor="t"/>
          <a:lstStyle/>
          <a:p>
            <a:pPr marL="205740" indent="-205740" defTabSz="822960">
              <a:spcBef>
                <a:spcPts val="900"/>
              </a:spcBef>
            </a:pPr>
            <a:r>
              <a:rPr lang="en-GB" sz="1620" kern="1200">
                <a:solidFill>
                  <a:schemeClr val="tx1"/>
                </a:solidFill>
                <a:latin typeface="+mn-lt"/>
                <a:ea typeface="+mn-ea"/>
                <a:cs typeface="+mn-cs"/>
              </a:rPr>
              <a:t>Rank the count of landing outcomes (such as Failure (drone ship) or Success (ground pad)) between the date 2010-06-04 and 2017-03-20, in descending order.</a:t>
            </a:r>
          </a:p>
          <a:p>
            <a:pPr marL="205740" indent="-205740" defTabSz="822960">
              <a:spcBef>
                <a:spcPts val="900"/>
              </a:spcBef>
            </a:pPr>
            <a:endParaRPr lang="en-GB" sz="1620" kern="1200">
              <a:solidFill>
                <a:schemeClr val="tx1"/>
              </a:solidFill>
              <a:latin typeface="+mn-lt"/>
              <a:ea typeface="+mn-ea"/>
              <a:cs typeface="+mn-cs"/>
            </a:endParaRPr>
          </a:p>
          <a:p>
            <a:pPr marL="205740" indent="-205740" defTabSz="822960">
              <a:spcBef>
                <a:spcPts val="900"/>
              </a:spcBef>
            </a:pPr>
            <a:endParaRPr lang="en-GB" sz="1620" kern="1200">
              <a:solidFill>
                <a:schemeClr val="tx1"/>
              </a:solidFill>
              <a:latin typeface="+mn-lt"/>
              <a:ea typeface="+mn-ea"/>
              <a:cs typeface="+mn-cs"/>
            </a:endParaRPr>
          </a:p>
          <a:p>
            <a:pPr marL="205740" indent="-205740" defTabSz="822960">
              <a:spcBef>
                <a:spcPts val="900"/>
              </a:spcBef>
            </a:pPr>
            <a:endParaRPr lang="en-GB" sz="1620" kern="1200">
              <a:solidFill>
                <a:schemeClr val="tx1"/>
              </a:solidFill>
              <a:latin typeface="+mn-lt"/>
              <a:ea typeface="+mn-ea"/>
              <a:cs typeface="+mn-cs"/>
            </a:endParaRPr>
          </a:p>
          <a:p>
            <a:pPr marL="205740" indent="-205740" defTabSz="822960">
              <a:spcBef>
                <a:spcPts val="900"/>
              </a:spcBef>
            </a:pPr>
            <a:endParaRPr lang="en-GB" sz="1620" kern="1200">
              <a:solidFill>
                <a:schemeClr val="tx1"/>
              </a:solidFill>
              <a:latin typeface="+mn-lt"/>
              <a:ea typeface="+mn-ea"/>
              <a:cs typeface="+mn-cs"/>
            </a:endParaRPr>
          </a:p>
          <a:p>
            <a:pPr marL="205740" indent="-205740" defTabSz="822960">
              <a:spcBef>
                <a:spcPts val="900"/>
              </a:spcBef>
            </a:pPr>
            <a:endParaRPr lang="en-GB" sz="1620" kern="1200">
              <a:solidFill>
                <a:schemeClr val="tx1"/>
              </a:solidFill>
              <a:latin typeface="+mn-lt"/>
              <a:ea typeface="+mn-ea"/>
              <a:cs typeface="+mn-cs"/>
            </a:endParaRPr>
          </a:p>
          <a:p>
            <a:pPr marL="205740" indent="-205740" defTabSz="822960">
              <a:spcBef>
                <a:spcPts val="900"/>
              </a:spcBef>
            </a:pPr>
            <a:endParaRPr lang="en-GB" sz="1620" kern="1200">
              <a:solidFill>
                <a:schemeClr val="tx1"/>
              </a:solidFill>
              <a:latin typeface="+mn-lt"/>
              <a:ea typeface="+mn-ea"/>
              <a:cs typeface="+mn-cs"/>
            </a:endParaRPr>
          </a:p>
          <a:p>
            <a:pPr marL="205740" indent="-205740" defTabSz="822960">
              <a:spcBef>
                <a:spcPts val="900"/>
              </a:spcBef>
            </a:pPr>
            <a:endParaRPr lang="en-GB" sz="1620" kern="1200">
              <a:solidFill>
                <a:schemeClr val="tx1"/>
              </a:solidFill>
              <a:latin typeface="+mn-lt"/>
              <a:ea typeface="+mn-ea"/>
              <a:cs typeface="+mn-cs"/>
            </a:endParaRPr>
          </a:p>
          <a:p>
            <a:pPr marL="205740" indent="-205740" defTabSz="822960">
              <a:spcBef>
                <a:spcPts val="900"/>
              </a:spcBef>
            </a:pPr>
            <a:endParaRPr lang="en-GB" sz="1620" kern="1200">
              <a:solidFill>
                <a:schemeClr val="tx1"/>
              </a:solidFill>
              <a:latin typeface="+mn-lt"/>
              <a:ea typeface="+mn-ea"/>
              <a:cs typeface="+mn-cs"/>
            </a:endParaRPr>
          </a:p>
          <a:p>
            <a:pPr marL="205740" indent="-205740" defTabSz="822960">
              <a:spcBef>
                <a:spcPts val="900"/>
              </a:spcBef>
            </a:pPr>
            <a:r>
              <a:rPr lang="en-GB" sz="1620" kern="1200">
                <a:solidFill>
                  <a:schemeClr val="tx1"/>
                </a:solidFill>
                <a:latin typeface="+mn-lt"/>
                <a:ea typeface="+mn-ea"/>
                <a:cs typeface="+mn-cs"/>
              </a:rPr>
              <a:t>The </a:t>
            </a:r>
            <a:r>
              <a:rPr lang="en-GB" sz="1620" kern="1200">
                <a:solidFill>
                  <a:srgbClr val="61AFEF"/>
                </a:solidFill>
                <a:latin typeface="Consolas" panose="020B0609020204030204" pitchFamily="49" charset="0"/>
                <a:ea typeface="+mn-ea"/>
                <a:cs typeface="+mn-cs"/>
              </a:rPr>
              <a:t>WHERE</a:t>
            </a:r>
            <a:r>
              <a:rPr lang="en-GB" sz="1620" kern="1200">
                <a:solidFill>
                  <a:schemeClr val="tx1"/>
                </a:solidFill>
                <a:latin typeface="+mn-lt"/>
                <a:ea typeface="+mn-ea"/>
                <a:cs typeface="+mn-cs"/>
              </a:rPr>
              <a:t> keyword is used with the </a:t>
            </a:r>
            <a:r>
              <a:rPr lang="en-GB" sz="1620" kern="1200">
                <a:solidFill>
                  <a:srgbClr val="61AFEF"/>
                </a:solidFill>
                <a:latin typeface="Consolas" panose="020B0609020204030204" pitchFamily="49" charset="0"/>
                <a:ea typeface="+mn-ea"/>
                <a:cs typeface="+mn-cs"/>
              </a:rPr>
              <a:t>BETWEEN</a:t>
            </a:r>
            <a:r>
              <a:rPr lang="en-GB" sz="1620" kern="1200">
                <a:solidFill>
                  <a:schemeClr val="tx1"/>
                </a:solidFill>
                <a:latin typeface="+mn-lt"/>
                <a:ea typeface="+mn-ea"/>
                <a:cs typeface="+mn-cs"/>
              </a:rPr>
              <a:t> keyword to filter the results to dates only within those specified. The results are then grouped and ordered, using the keywords </a:t>
            </a:r>
            <a:r>
              <a:rPr lang="en-GB" sz="1620" kern="1200">
                <a:solidFill>
                  <a:srgbClr val="61AFEF"/>
                </a:solidFill>
                <a:latin typeface="Consolas" panose="020B0609020204030204" pitchFamily="49" charset="0"/>
                <a:ea typeface="+mn-ea"/>
                <a:cs typeface="+mn-cs"/>
              </a:rPr>
              <a:t>GROUP BY</a:t>
            </a:r>
            <a:r>
              <a:rPr lang="en-GB" sz="1620" kern="1200">
                <a:solidFill>
                  <a:schemeClr val="tx1"/>
                </a:solidFill>
                <a:latin typeface="+mn-lt"/>
                <a:ea typeface="+mn-ea"/>
                <a:cs typeface="+mn-cs"/>
              </a:rPr>
              <a:t> and </a:t>
            </a:r>
            <a:r>
              <a:rPr lang="en-GB" sz="1620" kern="1200">
                <a:solidFill>
                  <a:srgbClr val="61AFEF"/>
                </a:solidFill>
                <a:latin typeface="Consolas" panose="020B0609020204030204" pitchFamily="49" charset="0"/>
                <a:ea typeface="+mn-ea"/>
                <a:cs typeface="+mn-cs"/>
              </a:rPr>
              <a:t>ORDER BY</a:t>
            </a:r>
            <a:r>
              <a:rPr lang="en-GB" sz="1620" kern="1200">
                <a:solidFill>
                  <a:schemeClr val="tx1"/>
                </a:solidFill>
                <a:latin typeface="+mn-lt"/>
                <a:ea typeface="+mn-ea"/>
                <a:cs typeface="+mn-cs"/>
              </a:rPr>
              <a:t>, respectively, where </a:t>
            </a:r>
            <a:r>
              <a:rPr lang="en-GB" sz="1620" kern="1200">
                <a:solidFill>
                  <a:srgbClr val="61AFEF"/>
                </a:solidFill>
                <a:latin typeface="Consolas" panose="020B0609020204030204" pitchFamily="49" charset="0"/>
                <a:ea typeface="+mn-ea"/>
                <a:cs typeface="+mn-cs"/>
              </a:rPr>
              <a:t>DESC</a:t>
            </a:r>
            <a:r>
              <a:rPr lang="en-GB" sz="1620" kern="1200">
                <a:solidFill>
                  <a:schemeClr val="tx1"/>
                </a:solidFill>
                <a:latin typeface="+mn-lt"/>
                <a:ea typeface="+mn-ea"/>
                <a:cs typeface="+mn-cs"/>
              </a:rPr>
              <a:t> is used to specify the descending order.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2" name="Picture 1"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45491"/>
            <a:ext cx="7017185" cy="17839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095754" y="2671435"/>
            <a:ext cx="2258046" cy="200392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7" name="Arrow: Right 6">
            <a:extLst>
              <a:ext uri="{FF2B5EF4-FFF2-40B4-BE49-F238E27FC236}">
                <a16:creationId xmlns:a16="http://schemas.microsoft.com/office/drawing/2014/main" id="{00593BBD-21D6-4EFD-BA6D-CF55DBAFE911}"/>
              </a:ext>
            </a:extLst>
          </p:cNvPr>
          <p:cNvSpPr/>
          <p:nvPr/>
        </p:nvSpPr>
        <p:spPr>
          <a:xfrm>
            <a:off x="8068995" y="3419154"/>
            <a:ext cx="881414" cy="4365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err="1"/>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4F58AD-E723-1DF3-98F0-5BA492BEF36C}"/>
              </a:ext>
            </a:extLst>
          </p:cNvPr>
          <p:cNvSpPr/>
          <p:nvPr/>
        </p:nvSpPr>
        <p:spPr>
          <a:xfrm>
            <a:off x="-4918" y="0"/>
            <a:ext cx="12192000" cy="38436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F91426-C6BA-3998-3AD1-4B1957E9E636}"/>
              </a:ext>
            </a:extLst>
          </p:cNvPr>
          <p:cNvSpPr/>
          <p:nvPr/>
        </p:nvSpPr>
        <p:spPr>
          <a:xfrm>
            <a:off x="-4918" y="3055374"/>
            <a:ext cx="12192000" cy="384366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265471" y="405580"/>
            <a:ext cx="11926529" cy="549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800" u="sng" dirty="0">
                <a:solidFill>
                  <a:schemeClr val="bg1"/>
                </a:solidFill>
                <a:latin typeface="Berlin Sans FB Demi" panose="020E0802020502020306" pitchFamily="34" charset="0"/>
                <a:ea typeface="+mj-ea"/>
                <a:cs typeface="+mj-cs"/>
              </a:rPr>
              <a:t>LAUNCH SITES PROXIMITY ANALYSIS – FOLIUM INTERACTIVE MAP</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86055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buNone/>
            </a:pPr>
            <a:r>
              <a:rPr lang="en-US" dirty="0"/>
              <a:t>LAUNCH SITES PROXIMITY ANALYSIS – FOLIUM INTERACTIVE MAP</a:t>
            </a:r>
          </a:p>
        </p:txBody>
      </p:sp>
      <p:sp>
        <p:nvSpPr>
          <p:cNvPr id="6" name="TextBox 5">
            <a:extLst>
              <a:ext uri="{FF2B5EF4-FFF2-40B4-BE49-F238E27FC236}">
                <a16:creationId xmlns:a16="http://schemas.microsoft.com/office/drawing/2014/main" id="{8346FFCE-2BEC-E4AA-B48F-31044CF62C20}"/>
              </a:ext>
            </a:extLst>
          </p:cNvPr>
          <p:cNvSpPr txBox="1"/>
          <p:nvPr/>
        </p:nvSpPr>
        <p:spPr>
          <a:xfrm>
            <a:off x="475042" y="5764727"/>
            <a:ext cx="6096000" cy="923330"/>
          </a:xfrm>
          <a:prstGeom prst="rect">
            <a:avLst/>
          </a:prstGeom>
          <a:noFill/>
        </p:spPr>
        <p:txBody>
          <a:bodyPr wrap="square">
            <a:spAutoFit/>
          </a:bodyPr>
          <a:lstStyle/>
          <a:p>
            <a:r>
              <a:rPr lang="en-GB" dirty="0"/>
              <a:t>All SpaceX launch sites are on coasts of the United States of America, specifically Florida and California. </a:t>
            </a:r>
          </a:p>
          <a:p>
            <a:endParaRPr lang="en-GB" dirty="0"/>
          </a:p>
        </p:txBody>
      </p:sp>
      <p:pic>
        <p:nvPicPr>
          <p:cNvPr id="12" name="Picture 11">
            <a:extLst>
              <a:ext uri="{FF2B5EF4-FFF2-40B4-BE49-F238E27FC236}">
                <a16:creationId xmlns:a16="http://schemas.microsoft.com/office/drawing/2014/main" id="{830E6953-316E-42EB-95D1-99F67DA414D8}"/>
              </a:ext>
            </a:extLst>
          </p:cNvPr>
          <p:cNvPicPr>
            <a:picLocks noChangeAspect="1"/>
          </p:cNvPicPr>
          <p:nvPr/>
        </p:nvPicPr>
        <p:blipFill rotWithShape="1">
          <a:blip r:embed="rId3"/>
          <a:srcRect l="14863"/>
          <a:stretch/>
        </p:blipFill>
        <p:spPr>
          <a:xfrm>
            <a:off x="770011" y="1973036"/>
            <a:ext cx="5127109" cy="233231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2F1A4898-110E-45CB-9796-031F12CC5C36}"/>
              </a:ext>
            </a:extLst>
          </p:cNvPr>
          <p:cNvPicPr>
            <a:picLocks noChangeAspect="1"/>
          </p:cNvPicPr>
          <p:nvPr/>
        </p:nvPicPr>
        <p:blipFill>
          <a:blip r:embed="rId4"/>
          <a:stretch>
            <a:fillRect/>
          </a:stretch>
        </p:blipFill>
        <p:spPr>
          <a:xfrm>
            <a:off x="6833420" y="1974875"/>
            <a:ext cx="4149340" cy="233047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ED5DAAF4-F0FD-496A-A5FD-EDD46E8D9201}"/>
              </a:ext>
            </a:extLst>
          </p:cNvPr>
          <p:cNvPicPr>
            <a:picLocks noChangeAspect="1"/>
          </p:cNvPicPr>
          <p:nvPr/>
        </p:nvPicPr>
        <p:blipFill>
          <a:blip r:embed="rId5"/>
          <a:stretch>
            <a:fillRect/>
          </a:stretch>
        </p:blipFill>
        <p:spPr>
          <a:xfrm>
            <a:off x="6289131" y="4740370"/>
            <a:ext cx="1626445" cy="19412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a:extLst>
              <a:ext uri="{FF2B5EF4-FFF2-40B4-BE49-F238E27FC236}">
                <a16:creationId xmlns:a16="http://schemas.microsoft.com/office/drawing/2014/main" id="{84F9D811-0565-48B1-B761-E038A313E4C1}"/>
              </a:ext>
            </a:extLst>
          </p:cNvPr>
          <p:cNvPicPr>
            <a:picLocks noChangeAspect="1"/>
          </p:cNvPicPr>
          <p:nvPr/>
        </p:nvPicPr>
        <p:blipFill>
          <a:blip r:embed="rId6"/>
          <a:stretch>
            <a:fillRect/>
          </a:stretch>
        </p:blipFill>
        <p:spPr>
          <a:xfrm>
            <a:off x="8398446" y="4740370"/>
            <a:ext cx="2584314" cy="1931813"/>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6" name="Straight Arrow Connector 15">
            <a:extLst>
              <a:ext uri="{FF2B5EF4-FFF2-40B4-BE49-F238E27FC236}">
                <a16:creationId xmlns:a16="http://schemas.microsoft.com/office/drawing/2014/main" id="{211FF143-CEC6-4CA3-89FE-0F8B1F81702C}"/>
              </a:ext>
            </a:extLst>
          </p:cNvPr>
          <p:cNvCxnSpPr>
            <a:cxnSpLocks/>
          </p:cNvCxnSpPr>
          <p:nvPr/>
        </p:nvCxnSpPr>
        <p:spPr>
          <a:xfrm flipH="1">
            <a:off x="9871587" y="3569110"/>
            <a:ext cx="411404" cy="18649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79C3A5-0B3A-45AB-A779-91C6A72446F6}"/>
              </a:ext>
            </a:extLst>
          </p:cNvPr>
          <p:cNvCxnSpPr>
            <a:cxnSpLocks/>
          </p:cNvCxnSpPr>
          <p:nvPr/>
        </p:nvCxnSpPr>
        <p:spPr>
          <a:xfrm flipH="1" flipV="1">
            <a:off x="7472516" y="5594555"/>
            <a:ext cx="2054942" cy="1459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BFDAC8-5242-7829-7610-4405BA4DCC34}"/>
              </a:ext>
            </a:extLst>
          </p:cNvPr>
          <p:cNvCxnSpPr>
            <a:cxnSpLocks/>
          </p:cNvCxnSpPr>
          <p:nvPr/>
        </p:nvCxnSpPr>
        <p:spPr>
          <a:xfrm flipV="1">
            <a:off x="4807974" y="3429000"/>
            <a:ext cx="5299587" cy="5490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SUCCESS/FAILED LAUNCHES FOR EACH SITE</a:t>
            </a:r>
            <a:endParaRPr lang="en-US" dirty="0">
              <a:solidFill>
                <a:srgbClr val="0B49CB"/>
              </a:solidFill>
              <a:latin typeface="Abadi"/>
            </a:endParaRPr>
          </a:p>
        </p:txBody>
      </p:sp>
      <p:sp>
        <p:nvSpPr>
          <p:cNvPr id="2" name="Title 1">
            <a:extLst>
              <a:ext uri="{FF2B5EF4-FFF2-40B4-BE49-F238E27FC236}">
                <a16:creationId xmlns:a16="http://schemas.microsoft.com/office/drawing/2014/main" id="{0107FA66-646B-42C0-A453-9C2949F7188C}"/>
              </a:ext>
            </a:extLst>
          </p:cNvPr>
          <p:cNvSpPr>
            <a:spLocks noGrp="1"/>
          </p:cNvSpPr>
          <p:nvPr/>
        </p:nvSpPr>
        <p:spPr>
          <a:xfrm>
            <a:off x="257907" y="1025669"/>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US" dirty="0">
              <a:solidFill>
                <a:schemeClr val="tx1"/>
              </a:solidFill>
            </a:endParaRPr>
          </a:p>
        </p:txBody>
      </p:sp>
      <p:pic>
        <p:nvPicPr>
          <p:cNvPr id="4" name="Picture 3">
            <a:extLst>
              <a:ext uri="{FF2B5EF4-FFF2-40B4-BE49-F238E27FC236}">
                <a16:creationId xmlns:a16="http://schemas.microsoft.com/office/drawing/2014/main" id="{72AA3B8A-3CD7-47BB-B21C-38E0FA0819A7}"/>
              </a:ext>
            </a:extLst>
          </p:cNvPr>
          <p:cNvPicPr>
            <a:picLocks noChangeAspect="1"/>
          </p:cNvPicPr>
          <p:nvPr/>
        </p:nvPicPr>
        <p:blipFill rotWithShape="1">
          <a:blip r:embed="rId3"/>
          <a:srcRect l="5048" r="9066" b="33706"/>
          <a:stretch/>
        </p:blipFill>
        <p:spPr>
          <a:xfrm>
            <a:off x="364041" y="180868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AF5D76AB-E091-47AB-A966-C5CD296A8B48}"/>
              </a:ext>
            </a:extLst>
          </p:cNvPr>
          <p:cNvPicPr>
            <a:picLocks noChangeAspect="1"/>
          </p:cNvPicPr>
          <p:nvPr/>
        </p:nvPicPr>
        <p:blipFill rotWithShape="1">
          <a:blip r:embed="rId4"/>
          <a:srcRect l="23568" t="15992" r="18660" b="13989"/>
          <a:stretch/>
        </p:blipFill>
        <p:spPr>
          <a:xfrm>
            <a:off x="6654458" y="430000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ECC085B-B9D2-4EAC-82D4-CB8F3EE4508D}"/>
              </a:ext>
            </a:extLst>
          </p:cNvPr>
          <p:cNvPicPr>
            <a:picLocks noChangeAspect="1"/>
          </p:cNvPicPr>
          <p:nvPr/>
        </p:nvPicPr>
        <p:blipFill rotWithShape="1">
          <a:blip r:embed="rId5"/>
          <a:srcRect l="23863" t="14943" r="18395" b="15057"/>
          <a:stretch/>
        </p:blipFill>
        <p:spPr>
          <a:xfrm>
            <a:off x="9731021" y="429506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B62D8F57-0A7F-4E3A-9FD1-1C052BAC7AAD}"/>
              </a:ext>
            </a:extLst>
          </p:cNvPr>
          <p:cNvPicPr>
            <a:picLocks noChangeAspect="1"/>
          </p:cNvPicPr>
          <p:nvPr/>
        </p:nvPicPr>
        <p:blipFill>
          <a:blip r:embed="rId6"/>
          <a:stretch>
            <a:fillRect/>
          </a:stretch>
        </p:blipFill>
        <p:spPr>
          <a:xfrm>
            <a:off x="2722243" y="487701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E042C343-0EF8-49CE-B308-CDA647A30756}"/>
              </a:ext>
            </a:extLst>
          </p:cNvPr>
          <p:cNvPicPr>
            <a:picLocks noChangeAspect="1"/>
          </p:cNvPicPr>
          <p:nvPr/>
        </p:nvPicPr>
        <p:blipFill>
          <a:blip r:embed="rId7"/>
          <a:stretch>
            <a:fillRect/>
          </a:stretch>
        </p:blipFill>
        <p:spPr>
          <a:xfrm>
            <a:off x="364041" y="468869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Arrow Connector 10">
            <a:extLst>
              <a:ext uri="{FF2B5EF4-FFF2-40B4-BE49-F238E27FC236}">
                <a16:creationId xmlns:a16="http://schemas.microsoft.com/office/drawing/2014/main" id="{CA010C29-FACA-4FCC-8071-A538F22931E5}"/>
              </a:ext>
            </a:extLst>
          </p:cNvPr>
          <p:cNvCxnSpPr>
            <a:cxnSpLocks/>
          </p:cNvCxnSpPr>
          <p:nvPr/>
        </p:nvCxnSpPr>
        <p:spPr>
          <a:xfrm flipH="1">
            <a:off x="561911" y="308081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6C6886-0DA4-41B4-9089-8CC8574CAC1F}"/>
              </a:ext>
            </a:extLst>
          </p:cNvPr>
          <p:cNvCxnSpPr>
            <a:cxnSpLocks/>
          </p:cNvCxnSpPr>
          <p:nvPr/>
        </p:nvCxnSpPr>
        <p:spPr>
          <a:xfrm flipH="1">
            <a:off x="3581222" y="362643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CB056-11ED-4BB9-8976-35C2C46E8C91}"/>
              </a:ext>
            </a:extLst>
          </p:cNvPr>
          <p:cNvCxnSpPr>
            <a:cxnSpLocks/>
          </p:cNvCxnSpPr>
          <p:nvPr/>
        </p:nvCxnSpPr>
        <p:spPr>
          <a:xfrm>
            <a:off x="4050777" y="358325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36">
                <a:extLst>
                  <a:ext uri="{FF2B5EF4-FFF2-40B4-BE49-F238E27FC236}">
                    <a16:creationId xmlns:a16="http://schemas.microsoft.com/office/drawing/2014/main" id="{80D44313-C0AE-4654-9D60-DEC2AF70D33D}"/>
                  </a:ext>
                </a:extLst>
              </p:cNvPr>
              <p:cNvSpPr txBox="1"/>
              <p:nvPr/>
            </p:nvSpPr>
            <p:spPr>
              <a:xfrm>
                <a:off x="8983139" y="5224078"/>
                <a:ext cx="299761" cy="369332"/>
              </a:xfrm>
              <a:prstGeom prst="rect">
                <a:avLst/>
              </a:prstGeom>
              <a:noFill/>
            </p:spPr>
            <p:txBody>
              <a:bodyPr wrap="square" lIns="0" tIns="0" rIns="0" bIns="0" rtlCol="0">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p:sp>
            <p:nvSpPr>
              <p:cNvPr id="14"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83139" y="5224078"/>
                <a:ext cx="299761" cy="369332"/>
              </a:xfrm>
              <a:prstGeom prst="rect">
                <a:avLst/>
              </a:prstGeom>
              <a:blipFill>
                <a:blip r:embed="rId8"/>
                <a:stretch>
                  <a:fillRect l="-10204" r="-10204"/>
                </a:stretch>
              </a:blipFill>
            </p:spPr>
            <p:txBody>
              <a:bodyPr/>
              <a:lstStyle/>
              <a:p>
                <a:r>
                  <a:rPr lang="en-US">
                    <a:noFill/>
                  </a:rPr>
                  <a:t> </a:t>
                </a:r>
              </a:p>
            </p:txBody>
          </p:sp>
        </mc:Fallback>
      </mc:AlternateContent>
      <p:sp>
        <p:nvSpPr>
          <p:cNvPr id="15" name="TextBox 38">
            <a:extLst>
              <a:ext uri="{FF2B5EF4-FFF2-40B4-BE49-F238E27FC236}">
                <a16:creationId xmlns:a16="http://schemas.microsoft.com/office/drawing/2014/main" id="{44CF0C46-6155-4C75-A554-8D2029DED5AE}"/>
              </a:ext>
            </a:extLst>
          </p:cNvPr>
          <p:cNvSpPr txBox="1"/>
          <p:nvPr/>
        </p:nvSpPr>
        <p:spPr>
          <a:xfrm>
            <a:off x="6654457" y="3838695"/>
            <a:ext cx="4957124" cy="369332"/>
          </a:xfrm>
          <a:prstGeom prst="rect">
            <a:avLst/>
          </a:prstGeom>
          <a:noFill/>
        </p:spPr>
        <p:txBody>
          <a:bodyPr wrap="square" rtlCol="0">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CCAFS SLC-40 and CCAFS LC-40</a:t>
            </a:r>
          </a:p>
        </p:txBody>
      </p:sp>
      <p:sp>
        <p:nvSpPr>
          <p:cNvPr id="16" name="TextBox 39">
            <a:extLst>
              <a:ext uri="{FF2B5EF4-FFF2-40B4-BE49-F238E27FC236}">
                <a16:creationId xmlns:a16="http://schemas.microsoft.com/office/drawing/2014/main" id="{2F38EB93-4343-4D23-962B-7E16FEFDB7D0}"/>
              </a:ext>
            </a:extLst>
          </p:cNvPr>
          <p:cNvSpPr txBox="1"/>
          <p:nvPr/>
        </p:nvSpPr>
        <p:spPr>
          <a:xfrm>
            <a:off x="3673357" y="4469688"/>
            <a:ext cx="1420287" cy="369332"/>
          </a:xfrm>
          <a:prstGeom prst="rect">
            <a:avLst/>
          </a:prstGeom>
          <a:noFill/>
        </p:spPr>
        <p:txBody>
          <a:bodyPr wrap="square" rtlCol="0">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KSC LC-39A</a:t>
            </a:r>
          </a:p>
        </p:txBody>
      </p:sp>
      <p:sp>
        <p:nvSpPr>
          <p:cNvPr id="17" name="TextBox 40">
            <a:extLst>
              <a:ext uri="{FF2B5EF4-FFF2-40B4-BE49-F238E27FC236}">
                <a16:creationId xmlns:a16="http://schemas.microsoft.com/office/drawing/2014/main" id="{17C6D80A-8CB8-43E7-919A-881ECCFB1F0F}"/>
              </a:ext>
            </a:extLst>
          </p:cNvPr>
          <p:cNvSpPr txBox="1"/>
          <p:nvPr/>
        </p:nvSpPr>
        <p:spPr>
          <a:xfrm>
            <a:off x="520022" y="4264346"/>
            <a:ext cx="1732666" cy="369332"/>
          </a:xfrm>
          <a:prstGeom prst="rect">
            <a:avLst/>
          </a:prstGeom>
          <a:noFill/>
        </p:spPr>
        <p:txBody>
          <a:bodyPr wrap="square" rtlCol="0">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VAFB SLC-4E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36114" y="5785066"/>
            <a:ext cx="2743200" cy="401638"/>
          </a:xfrm>
        </p:spPr>
        <p:txBody>
          <a:bodyPr/>
          <a:lstStyle/>
          <a:p>
            <a:fld id="{5075537C-CA84-1446-933C-8E9D027F9201}" type="slidenum">
              <a:rPr lang="en-US" smtClean="0"/>
              <a:t>36</a:t>
            </a:fld>
            <a:endParaRPr lang="en-US"/>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PROXIMITY OF LAUNCH SITES TO OTHER POINTS OF INTEREST</a:t>
            </a:r>
            <a:endParaRPr lang="en-US" dirty="0">
              <a:solidFill>
                <a:srgbClr val="0B49CB"/>
              </a:solidFill>
              <a:latin typeface="Abadi"/>
            </a:endParaRPr>
          </a:p>
        </p:txBody>
      </p:sp>
      <p:sp>
        <p:nvSpPr>
          <p:cNvPr id="6" name="Text Placeholder 2">
            <a:extLst>
              <a:ext uri="{FF2B5EF4-FFF2-40B4-BE49-F238E27FC236}">
                <a16:creationId xmlns:a16="http://schemas.microsoft.com/office/drawing/2014/main" id="{E6EB4016-53BF-47E2-8C18-4CAA9DE4C1F2}"/>
              </a:ext>
            </a:extLst>
          </p:cNvPr>
          <p:cNvSpPr>
            <a:spLocks noGrp="1"/>
          </p:cNvSpPr>
          <p:nvPr/>
        </p:nvSpPr>
        <p:spPr>
          <a:xfrm>
            <a:off x="8015637" y="1538733"/>
            <a:ext cx="3826538" cy="211140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a:solidFill>
                  <a:schemeClr val="tx1"/>
                </a:solidFill>
              </a:rPr>
              <a:t>Are launch sites in close proximity to railways? </a:t>
            </a:r>
          </a:p>
          <a:p>
            <a:pPr marL="342900" indent="-342900">
              <a:buFont typeface="Arial" panose="020B0604020202020204" pitchFamily="34" charset="0"/>
              <a:buChar char="•"/>
            </a:pPr>
            <a:r>
              <a:rPr lang="en-GB" sz="1200" dirty="0">
                <a:solidFill>
                  <a:schemeClr val="tx1"/>
                </a:solidFill>
              </a:rPr>
              <a:t>YES. The coastline is only 0.87 km due East.</a:t>
            </a:r>
          </a:p>
          <a:p>
            <a:r>
              <a:rPr lang="en-GB" sz="1200" b="0" dirty="0">
                <a:solidFill>
                  <a:schemeClr val="tx1"/>
                </a:solidFill>
                <a:effectLst/>
              </a:rPr>
              <a:t>Are launch sites in close proximity to highways? </a:t>
            </a:r>
          </a:p>
          <a:p>
            <a:pPr marL="342900" indent="-342900">
              <a:buFont typeface="Arial" panose="020B0604020202020204" pitchFamily="34" charset="0"/>
              <a:buChar char="•"/>
            </a:pPr>
            <a:r>
              <a:rPr lang="en-GB" sz="1200" b="0" dirty="0">
                <a:solidFill>
                  <a:schemeClr val="tx1"/>
                </a:solidFill>
                <a:effectLst/>
              </a:rPr>
              <a:t>YES. </a:t>
            </a:r>
            <a:r>
              <a:rPr lang="en-GB" sz="1200" dirty="0">
                <a:solidFill>
                  <a:schemeClr val="tx1"/>
                </a:solidFill>
              </a:rPr>
              <a:t>The nearest highway is only 0.59km away. </a:t>
            </a:r>
          </a:p>
          <a:p>
            <a:r>
              <a:rPr lang="en-GB" sz="1200" b="0" dirty="0">
                <a:solidFill>
                  <a:schemeClr val="tx1"/>
                </a:solidFill>
                <a:effectLst/>
              </a:rPr>
              <a:t>Are launch sites in close proximity to railways?</a:t>
            </a:r>
          </a:p>
          <a:p>
            <a:pPr marL="342900" indent="-342900">
              <a:buFont typeface="Arial" panose="020B0604020202020204" pitchFamily="34" charset="0"/>
              <a:buChar char="•"/>
            </a:pPr>
            <a:r>
              <a:rPr lang="en-GB" sz="1200" b="0" dirty="0">
                <a:solidFill>
                  <a:schemeClr val="tx1"/>
                </a:solidFill>
                <a:effectLst/>
              </a:rPr>
              <a:t>YES. </a:t>
            </a:r>
            <a:r>
              <a:rPr lang="en-GB" sz="1200" dirty="0">
                <a:solidFill>
                  <a:schemeClr val="tx1"/>
                </a:solidFill>
              </a:rPr>
              <a:t>The nearest railway is only 1.29 km away.</a:t>
            </a:r>
          </a:p>
          <a:p>
            <a:r>
              <a:rPr lang="en-GB" sz="1200" b="0" dirty="0">
                <a:solidFill>
                  <a:schemeClr val="tx1"/>
                </a:solidFill>
                <a:effectLst/>
              </a:rPr>
              <a:t>Do launch sites keep certain distance away from cities? </a:t>
            </a:r>
          </a:p>
          <a:p>
            <a:pPr marL="342900" indent="-342900">
              <a:buFont typeface="Arial" panose="020B0604020202020204" pitchFamily="34" charset="0"/>
              <a:buChar char="•"/>
            </a:pPr>
            <a:r>
              <a:rPr lang="en-GB" sz="1200" b="0" dirty="0">
                <a:solidFill>
                  <a:schemeClr val="tx1"/>
                </a:solidFill>
                <a:effectLst/>
              </a:rPr>
              <a:t>YES. </a:t>
            </a:r>
            <a:r>
              <a:rPr lang="en-GB" sz="1200" dirty="0">
                <a:solidFill>
                  <a:schemeClr val="tx1"/>
                </a:solidFill>
              </a:rPr>
              <a:t>The nearest city is 51.74 km away.</a:t>
            </a:r>
          </a:p>
          <a:p>
            <a:endParaRPr lang="en-GB" dirty="0">
              <a:solidFill>
                <a:schemeClr val="tx1"/>
              </a:solidFill>
            </a:endParaRPr>
          </a:p>
        </p:txBody>
      </p:sp>
      <p:pic>
        <p:nvPicPr>
          <p:cNvPr id="7" name="Picture 6">
            <a:extLst>
              <a:ext uri="{FF2B5EF4-FFF2-40B4-BE49-F238E27FC236}">
                <a16:creationId xmlns:a16="http://schemas.microsoft.com/office/drawing/2014/main" id="{6FAA4731-007A-47A7-94F7-484E3894C601}"/>
              </a:ext>
            </a:extLst>
          </p:cNvPr>
          <p:cNvPicPr>
            <a:picLocks noChangeAspect="1"/>
          </p:cNvPicPr>
          <p:nvPr/>
        </p:nvPicPr>
        <p:blipFill>
          <a:blip r:embed="rId3"/>
          <a:stretch>
            <a:fillRect/>
          </a:stretch>
        </p:blipFill>
        <p:spPr>
          <a:xfrm>
            <a:off x="526805" y="3708482"/>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9ED85067-8CA6-4F75-9A4E-74946631A5FB}"/>
              </a:ext>
            </a:extLst>
          </p:cNvPr>
          <p:cNvPicPr>
            <a:picLocks noChangeAspect="1"/>
          </p:cNvPicPr>
          <p:nvPr/>
        </p:nvPicPr>
        <p:blipFill>
          <a:blip r:embed="rId4"/>
          <a:stretch>
            <a:fillRect/>
          </a:stretch>
        </p:blipFill>
        <p:spPr>
          <a:xfrm>
            <a:off x="8015637" y="3723789"/>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A04E53BE-7195-40F2-8D36-E84661056391}"/>
              </a:ext>
            </a:extLst>
          </p:cNvPr>
          <p:cNvPicPr>
            <a:picLocks noChangeAspect="1"/>
          </p:cNvPicPr>
          <p:nvPr/>
        </p:nvPicPr>
        <p:blipFill>
          <a:blip r:embed="rId5"/>
          <a:stretch>
            <a:fillRect/>
          </a:stretch>
        </p:blipFill>
        <p:spPr>
          <a:xfrm>
            <a:off x="4776189" y="1587571"/>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2">
            <a:extLst>
              <a:ext uri="{FF2B5EF4-FFF2-40B4-BE49-F238E27FC236}">
                <a16:creationId xmlns:a16="http://schemas.microsoft.com/office/drawing/2014/main" id="{30ABECE6-E742-4972-B0B5-12B361F46DE6}"/>
              </a:ext>
            </a:extLst>
          </p:cNvPr>
          <p:cNvSpPr txBox="1"/>
          <p:nvPr/>
        </p:nvSpPr>
        <p:spPr>
          <a:xfrm>
            <a:off x="526805" y="1505697"/>
            <a:ext cx="3923617" cy="830997"/>
          </a:xfrm>
          <a:prstGeom prst="rect">
            <a:avLst/>
          </a:prstGeom>
          <a:noFill/>
        </p:spPr>
        <p:txBody>
          <a:bodyPr wrap="square">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t>Using the CCAFS SLC-40 launch site as an example site, we can understand more about the placement of launch sites.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4F58AD-E723-1DF3-98F0-5BA492BEF36C}"/>
              </a:ext>
            </a:extLst>
          </p:cNvPr>
          <p:cNvSpPr/>
          <p:nvPr/>
        </p:nvSpPr>
        <p:spPr>
          <a:xfrm>
            <a:off x="-4918" y="0"/>
            <a:ext cx="12192000" cy="38436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F91426-C6BA-3998-3AD1-4B1957E9E636}"/>
              </a:ext>
            </a:extLst>
          </p:cNvPr>
          <p:cNvSpPr/>
          <p:nvPr/>
        </p:nvSpPr>
        <p:spPr>
          <a:xfrm>
            <a:off x="-4918" y="3055374"/>
            <a:ext cx="12192000" cy="384366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265471" y="405580"/>
            <a:ext cx="11926529" cy="549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800" u="sng" dirty="0">
                <a:solidFill>
                  <a:schemeClr val="bg1"/>
                </a:solidFill>
                <a:latin typeface="Berlin Sans FB Demi" panose="020E0802020502020306" pitchFamily="34" charset="0"/>
                <a:ea typeface="+mj-ea"/>
                <a:cs typeface="+mj-cs"/>
              </a:rPr>
              <a:t>interactive dashboard  - </a:t>
            </a:r>
            <a:r>
              <a:rPr lang="en-US" sz="8800" u="sng" dirty="0" err="1">
                <a:solidFill>
                  <a:schemeClr val="bg1"/>
                </a:solidFill>
                <a:latin typeface="Berlin Sans FB Demi" panose="020E0802020502020306" pitchFamily="34" charset="0"/>
                <a:ea typeface="+mj-ea"/>
                <a:cs typeface="+mj-cs"/>
              </a:rPr>
              <a:t>Plotly</a:t>
            </a:r>
            <a:r>
              <a:rPr lang="en-US" sz="8800" u="sng" dirty="0">
                <a:solidFill>
                  <a:schemeClr val="bg1"/>
                </a:solidFill>
                <a:latin typeface="Berlin Sans FB Demi" panose="020E0802020502020306" pitchFamily="34" charset="0"/>
                <a:ea typeface="+mj-ea"/>
                <a:cs typeface="+mj-cs"/>
              </a:rPr>
              <a:t> Dash</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919281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launch success count for all sites</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E6EB4016-53BF-47E2-8C18-4CAA9DE4C1F2}"/>
              </a:ext>
            </a:extLst>
          </p:cNvPr>
          <p:cNvSpPr>
            <a:spLocks noGrp="1"/>
          </p:cNvSpPr>
          <p:nvPr/>
        </p:nvSpPr>
        <p:spPr>
          <a:xfrm>
            <a:off x="4654295" y="502920"/>
            <a:ext cx="6894576"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200">
                <a:solidFill>
                  <a:schemeClr val="tx1"/>
                </a:solidFill>
              </a:rPr>
              <a:t>The launch site KSC LC-39 A had the most successful launches, with 41.7% of the total successful launches.</a:t>
            </a:r>
          </a:p>
        </p:txBody>
      </p:sp>
      <p:pic>
        <p:nvPicPr>
          <p:cNvPr id="2" name="Picture 1" descr="Chart, pie chart&#10;&#10;Description automatically generated">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2646989" y="2290936"/>
            <a:ext cx="6885829" cy="3959352"/>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441CA0-CA66-5621-BAC4-7BA9A9066103}"/>
              </a:ext>
            </a:extLst>
          </p:cNvPr>
          <p:cNvSpPr/>
          <p:nvPr/>
        </p:nvSpPr>
        <p:spPr>
          <a:xfrm>
            <a:off x="6403427" y="0"/>
            <a:ext cx="5788573"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5904"/>
            <a:ext cx="5503906" cy="47434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schemeClr val="accent1">
                    <a:lumMod val="75000"/>
                  </a:schemeClr>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schemeClr val="accent1">
                    <a:lumMod val="75000"/>
                  </a:schemeClr>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indent="-342900">
              <a:lnSpc>
                <a:spcPct val="100000"/>
              </a:lnSpc>
              <a:spcBef>
                <a:spcPts val="0"/>
              </a:spcBef>
              <a:spcAft>
                <a:spcPts val="600"/>
              </a:spcAft>
              <a:buFont typeface="Arial" panose="020B0604020202020204" pitchFamily="34" charset="0"/>
              <a:buChar char="•"/>
              <a:defRPr/>
            </a:pPr>
            <a:r>
              <a:rPr kumimoji="0" lang="en-GB" sz="2200" b="0" i="0" u="none" strike="noStrike" kern="1200" cap="none" spc="0" normalizeH="0" baseline="0" noProof="0" dirty="0">
                <a:ln>
                  <a:noFill/>
                </a:ln>
                <a:solidFill>
                  <a:schemeClr val="accent1">
                    <a:lumMod val="75000"/>
                  </a:schemeClr>
                </a:solidFill>
                <a:effectLst/>
                <a:uLnTx/>
                <a:uFillTx/>
                <a:latin typeface="Ubuntu"/>
                <a:ea typeface="+mn-ea"/>
                <a:cs typeface="+mn-cs"/>
              </a:rPr>
              <a:t>This project will ultimately </a:t>
            </a:r>
            <a:r>
              <a:rPr kumimoji="0" lang="en-GB" sz="2200" b="0" i="0" u="none" strike="noStrike" kern="1200" cap="none" spc="0" normalizeH="0" baseline="0" noProof="0" dirty="0">
                <a:ln>
                  <a:noFill/>
                </a:ln>
                <a:solidFill>
                  <a:schemeClr val="bg1"/>
                </a:solidFill>
                <a:effectLst/>
                <a:highlight>
                  <a:srgbClr val="1C7DDB"/>
                </a:highligh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chemeClr val="accent1">
                  <a:lumMod val="75000"/>
                </a:schemeClr>
              </a:solidFill>
              <a:effectLst/>
              <a:uLnTx/>
              <a:uFillTx/>
              <a:latin typeface="Ubuntu"/>
              <a:ea typeface="+mn-ea"/>
              <a:cs typeface="+mn-cs"/>
            </a:endParaRPr>
          </a:p>
        </p:txBody>
      </p:sp>
      <p:pic>
        <p:nvPicPr>
          <p:cNvPr id="3" name="Picture 2" descr="Long exposure of a rocket launch">
            <a:extLst>
              <a:ext uri="{FF2B5EF4-FFF2-40B4-BE49-F238E27FC236}">
                <a16:creationId xmlns:a16="http://schemas.microsoft.com/office/drawing/2014/main" id="{8AD02885-E190-7B5C-CD8E-385DC431303F}"/>
              </a:ext>
            </a:extLst>
          </p:cNvPr>
          <p:cNvPicPr>
            <a:picLocks noChangeAspect="1"/>
          </p:cNvPicPr>
          <p:nvPr/>
        </p:nvPicPr>
        <p:blipFill>
          <a:blip r:embed="rId3"/>
          <a:stretch>
            <a:fillRect/>
          </a:stretch>
        </p:blipFill>
        <p:spPr>
          <a:xfrm>
            <a:off x="6559088" y="585129"/>
            <a:ext cx="5477250" cy="5687742"/>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Pie chart for the launch site with highest launch success ratio</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nvSpPr>
        <p:spPr>
          <a:xfrm>
            <a:off x="392907" y="44066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US" dirty="0"/>
          </a:p>
        </p:txBody>
      </p:sp>
      <p:pic>
        <p:nvPicPr>
          <p:cNvPr id="4" name="Picture 3">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396950" y="1720762"/>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 Placeholder 2">
            <a:extLst>
              <a:ext uri="{FF2B5EF4-FFF2-40B4-BE49-F238E27FC236}">
                <a16:creationId xmlns:a16="http://schemas.microsoft.com/office/drawing/2014/main" id="{49AF9B85-3EFD-4AFE-94A4-8829DDD539C9}"/>
              </a:ext>
            </a:extLst>
          </p:cNvPr>
          <p:cNvSpPr txBox="1">
            <a:spLocks/>
          </p:cNvSpPr>
          <p:nvPr/>
        </p:nvSpPr>
        <p:spPr>
          <a:xfrm>
            <a:off x="8604374" y="1699828"/>
            <a:ext cx="3194720" cy="4616097"/>
          </a:xfrm>
          <a:prstGeom prst="rect">
            <a:avLst/>
          </a:prstGeom>
        </p:spPr>
        <p:txBody>
          <a:bodyPr vert="horz" lIns="0" tIns="0" rIns="0" bIns="0" rtlCol="0" anchor="ctr">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The launch site KSC LC-39 A also had the highest rate of successful launches, with a 76.9% success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27014" y="4199239"/>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Picture 1">
            <a:extLst>
              <a:ext uri="{FF2B5EF4-FFF2-40B4-BE49-F238E27FC236}">
                <a16:creationId xmlns:a16="http://schemas.microsoft.com/office/drawing/2014/main" id="{AFE237DE-5068-439B-92F2-BC59C3C50818}"/>
              </a:ext>
            </a:extLst>
          </p:cNvPr>
          <p:cNvPicPr>
            <a:picLocks noChangeAspect="1"/>
          </p:cNvPicPr>
          <p:nvPr/>
        </p:nvPicPr>
        <p:blipFill rotWithShape="1">
          <a:blip r:embed="rId4"/>
          <a:srcRect t="2311"/>
          <a:stretch/>
        </p:blipFill>
        <p:spPr>
          <a:xfrm>
            <a:off x="7261661" y="1379296"/>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92572" y="6139838"/>
            <a:ext cx="2743200" cy="401638"/>
          </a:xfrm>
        </p:spPr>
        <p:txBody>
          <a:bodyPr/>
          <a:lstStyle/>
          <a:p>
            <a:fld id="{5075537C-CA84-1446-933C-8E9D027F9201}" type="slidenum">
              <a:rPr lang="en-US" smtClean="0"/>
              <a:t>41</a:t>
            </a:fld>
            <a:endParaRPr lang="en-US" dirty="0"/>
          </a:p>
        </p:txBody>
      </p:sp>
      <p:sp>
        <p:nvSpPr>
          <p:cNvPr id="7" name="Text Placeholder 2">
            <a:extLst>
              <a:ext uri="{FF2B5EF4-FFF2-40B4-BE49-F238E27FC236}">
                <a16:creationId xmlns:a16="http://schemas.microsoft.com/office/drawing/2014/main" id="{E6EB4016-53BF-47E2-8C18-4CAA9DE4C1F2}"/>
              </a:ext>
            </a:extLst>
          </p:cNvPr>
          <p:cNvSpPr>
            <a:spLocks noGrp="1"/>
          </p:cNvSpPr>
          <p:nvPr/>
        </p:nvSpPr>
        <p:spPr>
          <a:xfrm>
            <a:off x="301337" y="4616597"/>
            <a:ext cx="5968594" cy="203195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tx1"/>
                </a:solidFill>
              </a:rPr>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solidFill>
                  <a:schemeClr val="tx1"/>
                </a:solidFill>
              </a:rPr>
              <a:t>0 – 4000 kg (low payloads)</a:t>
            </a:r>
          </a:p>
          <a:p>
            <a:pPr marL="520700" lvl="1" indent="-342900">
              <a:buFont typeface="Arial" panose="020B0604020202020204" pitchFamily="34" charset="0"/>
              <a:buChar char="•"/>
            </a:pPr>
            <a:r>
              <a:rPr lang="en-GB" sz="1200" dirty="0">
                <a:solidFill>
                  <a:schemeClr val="tx1"/>
                </a:solidFill>
              </a:rPr>
              <a:t>4000 – 10000 kg (massive payloads)</a:t>
            </a:r>
          </a:p>
          <a:p>
            <a:pPr marL="342900" indent="-342900">
              <a:buFont typeface="Arial" panose="020B0604020202020204" pitchFamily="34" charset="0"/>
              <a:buChar char="•"/>
            </a:pPr>
            <a:r>
              <a:rPr lang="en-GB" sz="1400" dirty="0">
                <a:solidFill>
                  <a:schemeClr val="tx1"/>
                </a:solidFill>
              </a:rPr>
              <a:t>From these 2 plots, it can be shown that the success for massive payloads is lower than that for low payloads. </a:t>
            </a:r>
          </a:p>
          <a:p>
            <a:pPr marL="342900" indent="-342900">
              <a:buFont typeface="Arial" panose="020B0604020202020204" pitchFamily="34" charset="0"/>
              <a:buChar char="•"/>
            </a:pPr>
            <a:r>
              <a:rPr lang="en-GB" sz="1400" dirty="0">
                <a:solidFill>
                  <a:schemeClr val="tx1"/>
                </a:solidFill>
              </a:rPr>
              <a:t>It is also worth noting that some booster types (v1.0 and B5) have not been launched with massive payloads. </a:t>
            </a:r>
          </a:p>
          <a:p>
            <a:pPr marL="342900" indent="-342900">
              <a:buFont typeface="Arial" panose="020B0604020202020204" pitchFamily="34" charset="0"/>
              <a:buChar char="•"/>
            </a:pPr>
            <a:endParaRPr lang="en-GB" sz="1400" dirty="0">
              <a:solidFill>
                <a:schemeClr val="tx1"/>
              </a:solidFill>
            </a:endParaRPr>
          </a:p>
        </p:txBody>
      </p:sp>
      <p:pic>
        <p:nvPicPr>
          <p:cNvPr id="8" name="Picture 7">
            <a:extLst>
              <a:ext uri="{FF2B5EF4-FFF2-40B4-BE49-F238E27FC236}">
                <a16:creationId xmlns:a16="http://schemas.microsoft.com/office/drawing/2014/main" id="{AE02CF46-87EC-400B-B74C-E977A6801D2A}"/>
              </a:ext>
            </a:extLst>
          </p:cNvPr>
          <p:cNvPicPr>
            <a:picLocks noChangeAspect="1"/>
          </p:cNvPicPr>
          <p:nvPr/>
        </p:nvPicPr>
        <p:blipFill>
          <a:blip r:embed="rId5"/>
          <a:stretch>
            <a:fillRect/>
          </a:stretch>
        </p:blipFill>
        <p:spPr>
          <a:xfrm>
            <a:off x="311961" y="1388818"/>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9" name="Straight Connector 8">
            <a:extLst>
              <a:ext uri="{FF2B5EF4-FFF2-40B4-BE49-F238E27FC236}">
                <a16:creationId xmlns:a16="http://schemas.microsoft.com/office/drawing/2014/main" id="{75848518-4DB7-4DAD-B600-4D01734CCAF1}"/>
              </a:ext>
            </a:extLst>
          </p:cNvPr>
          <p:cNvCxnSpPr>
            <a:cxnSpLocks/>
          </p:cNvCxnSpPr>
          <p:nvPr/>
        </p:nvCxnSpPr>
        <p:spPr>
          <a:xfrm flipV="1">
            <a:off x="3213879" y="2395410"/>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F897C79-8842-4030-B024-07ED06BBDBE1}"/>
              </a:ext>
            </a:extLst>
          </p:cNvPr>
          <p:cNvSpPr/>
          <p:nvPr/>
        </p:nvSpPr>
        <p:spPr>
          <a:xfrm>
            <a:off x="1394827" y="315074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1</a:t>
            </a:r>
          </a:p>
        </p:txBody>
      </p:sp>
      <p:sp>
        <p:nvSpPr>
          <p:cNvPr id="11" name="Oval 10">
            <a:extLst>
              <a:ext uri="{FF2B5EF4-FFF2-40B4-BE49-F238E27FC236}">
                <a16:creationId xmlns:a16="http://schemas.microsoft.com/office/drawing/2014/main" id="{46586139-AE5C-472D-A07E-F0EAE9BE67BE}"/>
              </a:ext>
            </a:extLst>
          </p:cNvPr>
          <p:cNvSpPr/>
          <p:nvPr/>
        </p:nvSpPr>
        <p:spPr>
          <a:xfrm>
            <a:off x="3374382" y="3148231"/>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2</a:t>
            </a:r>
          </a:p>
        </p:txBody>
      </p:sp>
      <p:sp>
        <p:nvSpPr>
          <p:cNvPr id="13" name="Oval 12">
            <a:extLst>
              <a:ext uri="{FF2B5EF4-FFF2-40B4-BE49-F238E27FC236}">
                <a16:creationId xmlns:a16="http://schemas.microsoft.com/office/drawing/2014/main" id="{F692F50B-038A-41B2-86BA-90EAF2CD9EEA}"/>
              </a:ext>
            </a:extLst>
          </p:cNvPr>
          <p:cNvSpPr/>
          <p:nvPr/>
        </p:nvSpPr>
        <p:spPr>
          <a:xfrm>
            <a:off x="7117661" y="123529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1</a:t>
            </a:r>
          </a:p>
        </p:txBody>
      </p:sp>
      <p:sp>
        <p:nvSpPr>
          <p:cNvPr id="14" name="Oval 13">
            <a:extLst>
              <a:ext uri="{FF2B5EF4-FFF2-40B4-BE49-F238E27FC236}">
                <a16:creationId xmlns:a16="http://schemas.microsoft.com/office/drawing/2014/main" id="{BD3B9AA0-D0D2-43E3-86A3-76CEFB47747A}"/>
              </a:ext>
            </a:extLst>
          </p:cNvPr>
          <p:cNvSpPr/>
          <p:nvPr/>
        </p:nvSpPr>
        <p:spPr>
          <a:xfrm>
            <a:off x="7149239" y="400061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2</a:t>
            </a:r>
          </a:p>
        </p:txBody>
      </p:sp>
      <p:sp>
        <p:nvSpPr>
          <p:cNvPr id="15" name="TextBox 22">
            <a:extLst>
              <a:ext uri="{FF2B5EF4-FFF2-40B4-BE49-F238E27FC236}">
                <a16:creationId xmlns:a16="http://schemas.microsoft.com/office/drawing/2014/main" id="{17FC7FF4-3442-4BB5-BF1C-9D892092DB5A}"/>
              </a:ext>
            </a:extLst>
          </p:cNvPr>
          <p:cNvSpPr txBox="1"/>
          <p:nvPr/>
        </p:nvSpPr>
        <p:spPr>
          <a:xfrm>
            <a:off x="1700272" y="3175256"/>
            <a:ext cx="1051891" cy="261610"/>
          </a:xfrm>
          <a:prstGeom prst="rect">
            <a:avLst/>
          </a:prstGeom>
          <a:noFill/>
        </p:spPr>
        <p:txBody>
          <a:bodyPr wrap="none" rtlCol="0">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Low payloads</a:t>
            </a:r>
          </a:p>
        </p:txBody>
      </p:sp>
      <p:sp>
        <p:nvSpPr>
          <p:cNvPr id="16" name="TextBox 23">
            <a:extLst>
              <a:ext uri="{FF2B5EF4-FFF2-40B4-BE49-F238E27FC236}">
                <a16:creationId xmlns:a16="http://schemas.microsoft.com/office/drawing/2014/main" id="{5439B27C-493F-44E9-A644-15B842A0F7A6}"/>
              </a:ext>
            </a:extLst>
          </p:cNvPr>
          <p:cNvSpPr txBox="1"/>
          <p:nvPr/>
        </p:nvSpPr>
        <p:spPr>
          <a:xfrm>
            <a:off x="3688267" y="3173826"/>
            <a:ext cx="1292341" cy="261610"/>
          </a:xfrm>
          <a:prstGeom prst="rect">
            <a:avLst/>
          </a:prstGeom>
          <a:noFill/>
        </p:spPr>
        <p:txBody>
          <a:bodyPr wrap="none" rtlCol="0">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Massive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Launch Outcome VS. Payload scatter plot for all sites</a:t>
            </a:r>
            <a:endParaRPr lang="en-US" dirty="0"/>
          </a:p>
        </p:txBody>
      </p:sp>
      <p:sp>
        <p:nvSpPr>
          <p:cNvPr id="6" name="Title 1">
            <a:extLst>
              <a:ext uri="{FF2B5EF4-FFF2-40B4-BE49-F238E27FC236}">
                <a16:creationId xmlns:a16="http://schemas.microsoft.com/office/drawing/2014/main" id="{0107FA66-646B-42C0-A453-9C2949F7188C}"/>
              </a:ext>
            </a:extLst>
          </p:cNvPr>
          <p:cNvSpPr>
            <a:spLocks noGrp="1"/>
          </p:cNvSpPr>
          <p:nvPr/>
        </p:nvSpPr>
        <p:spPr>
          <a:xfrm>
            <a:off x="323536" y="323713"/>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4F58AD-E723-1DF3-98F0-5BA492BEF36C}"/>
              </a:ext>
            </a:extLst>
          </p:cNvPr>
          <p:cNvSpPr/>
          <p:nvPr/>
        </p:nvSpPr>
        <p:spPr>
          <a:xfrm>
            <a:off x="-4918" y="0"/>
            <a:ext cx="12192000" cy="38436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F91426-C6BA-3998-3AD1-4B1957E9E636}"/>
              </a:ext>
            </a:extLst>
          </p:cNvPr>
          <p:cNvSpPr/>
          <p:nvPr/>
        </p:nvSpPr>
        <p:spPr>
          <a:xfrm>
            <a:off x="-4918" y="3055374"/>
            <a:ext cx="12192000" cy="384366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265471" y="405580"/>
            <a:ext cx="11926529" cy="549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800" u="sng" dirty="0">
                <a:solidFill>
                  <a:schemeClr val="bg1"/>
                </a:solidFill>
                <a:latin typeface="Berlin Sans FB Demi" panose="020E0802020502020306" pitchFamily="34" charset="0"/>
                <a:ea typeface="+mj-ea"/>
                <a:cs typeface="+mj-cs"/>
              </a:rPr>
              <a:t>PREDICTIVE ANALYSIS - CLASSIFICATION</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72635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D02367-7FCC-49B8-B6BB-E790CF50A9AE}"/>
              </a:ext>
            </a:extLst>
          </p:cNvPr>
          <p:cNvPicPr>
            <a:picLocks noChangeAspect="1"/>
          </p:cNvPicPr>
          <p:nvPr/>
        </p:nvPicPr>
        <p:blipFill>
          <a:blip r:embed="rId3"/>
          <a:stretch>
            <a:fillRect/>
          </a:stretch>
        </p:blipFill>
        <p:spPr>
          <a:xfrm>
            <a:off x="906389" y="407746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8" name="Picture 7"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7740" y="376164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7740" y="81567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12" name="TextBox 11">
            <a:extLst>
              <a:ext uri="{FF2B5EF4-FFF2-40B4-BE49-F238E27FC236}">
                <a16:creationId xmlns:a16="http://schemas.microsoft.com/office/drawing/2014/main" id="{EA2FA5BD-704D-B7CF-D5E9-3949552B1273}"/>
              </a:ext>
            </a:extLst>
          </p:cNvPr>
          <p:cNvSpPr txBox="1"/>
          <p:nvPr/>
        </p:nvSpPr>
        <p:spPr>
          <a:xfrm>
            <a:off x="655876" y="1705417"/>
            <a:ext cx="6096000" cy="1754326"/>
          </a:xfrm>
          <a:prstGeom prst="rect">
            <a:avLst/>
          </a:prstGeom>
          <a:noFill/>
        </p:spPr>
        <p:txBody>
          <a:bodyPr wrap="square">
            <a:spAutoFit/>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95" y="1690446"/>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D39812C7-6468-393B-C944-A4C46DDD190A}"/>
              </a:ext>
            </a:extLst>
          </p:cNvPr>
          <p:cNvSpPr txBox="1"/>
          <p:nvPr/>
        </p:nvSpPr>
        <p:spPr>
          <a:xfrm>
            <a:off x="6666271" y="1810630"/>
            <a:ext cx="4955458" cy="2585323"/>
          </a:xfrm>
          <a:prstGeom prst="rect">
            <a:avLst/>
          </a:prstGeom>
          <a:noFill/>
        </p:spPr>
        <p:txBody>
          <a:bodyPr wrap="square">
            <a:spAutoFit/>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4F58AD-E723-1DF3-98F0-5BA492BEF36C}"/>
              </a:ext>
            </a:extLst>
          </p:cNvPr>
          <p:cNvSpPr/>
          <p:nvPr/>
        </p:nvSpPr>
        <p:spPr>
          <a:xfrm>
            <a:off x="-4918" y="0"/>
            <a:ext cx="12192000" cy="38436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F91426-C6BA-3998-3AD1-4B1957E9E636}"/>
              </a:ext>
            </a:extLst>
          </p:cNvPr>
          <p:cNvSpPr/>
          <p:nvPr/>
        </p:nvSpPr>
        <p:spPr>
          <a:xfrm>
            <a:off x="-4918" y="3055374"/>
            <a:ext cx="12192000" cy="384366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2231923" y="307258"/>
            <a:ext cx="11926529" cy="549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800" u="sng" dirty="0">
                <a:solidFill>
                  <a:schemeClr val="bg1"/>
                </a:solidFill>
                <a:latin typeface="Berlin Sans FB Demi" panose="020E0802020502020306" pitchFamily="34" charset="0"/>
                <a:ea typeface="+mj-ea"/>
                <a:cs typeface="+mj-cs"/>
              </a:rPr>
              <a:t>CONCLUSIONS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4222513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chemeClr val="tx1"/>
                </a:solidFill>
              </a:rPr>
              <a:t>46</a:t>
            </a:fld>
            <a:endParaRPr lang="en-US">
              <a:solidFill>
                <a:schemeClr val="tx1"/>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chemeClr val="tx1"/>
              </a:solidFill>
            </a:endParaRPr>
          </a:p>
        </p:txBody>
      </p:sp>
      <p:sp>
        <p:nvSpPr>
          <p:cNvPr id="2" name="Title 1">
            <a:extLst>
              <a:ext uri="{FF2B5EF4-FFF2-40B4-BE49-F238E27FC236}">
                <a16:creationId xmlns:a16="http://schemas.microsoft.com/office/drawing/2014/main" id="{0107FA66-646B-42C0-A453-9C2949F7188C}"/>
              </a:ext>
            </a:extLst>
          </p:cNvPr>
          <p:cNvSpPr>
            <a:spLocks noGrp="1"/>
          </p:cNvSpPr>
          <p:nvPr/>
        </p:nvSpPr>
        <p:spPr>
          <a:xfrm>
            <a:off x="360527" y="323713"/>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sz="3200" b="1" u="sng" dirty="0">
                <a:solidFill>
                  <a:schemeClr val="accent1">
                    <a:lumMod val="75000"/>
                  </a:schemeClr>
                </a:solidFill>
              </a:rPr>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nvSpPr>
        <p:spPr>
          <a:xfrm>
            <a:off x="360527" y="1582873"/>
            <a:ext cx="8066241" cy="495141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400" dirty="0">
                <a:solidFill>
                  <a:schemeClr val="tx1"/>
                </a:solidFill>
              </a:rPr>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solidFill>
                  <a:schemeClr val="tx1"/>
                </a:solidFill>
              </a:rPr>
              <a:t>Between 2010 and 2013, all landings were unsuccessful (as the success rate is 0).</a:t>
            </a:r>
          </a:p>
          <a:p>
            <a:pPr marL="349250" lvl="1" indent="-171450">
              <a:buFont typeface="Arial" panose="020B0604020202020204" pitchFamily="34" charset="0"/>
              <a:buChar char="•"/>
            </a:pPr>
            <a:r>
              <a:rPr lang="en-GB" sz="1200" dirty="0">
                <a:solidFill>
                  <a:schemeClr val="tx1"/>
                </a:solidFill>
              </a:rPr>
              <a:t>After 2013, the success rate generally increased, despite small dips in </a:t>
            </a:r>
            <a:r>
              <a:rPr lang="en-GB" sz="1050" dirty="0">
                <a:solidFill>
                  <a:schemeClr val="tx1"/>
                </a:solidFill>
              </a:rPr>
              <a:t>2018 and 2020.</a:t>
            </a:r>
          </a:p>
          <a:p>
            <a:pPr marL="349250" lvl="1" indent="-171450">
              <a:buFont typeface="Arial" panose="020B0604020202020204" pitchFamily="34" charset="0"/>
              <a:buChar char="•"/>
            </a:pPr>
            <a:r>
              <a:rPr lang="en-GB" sz="1050" dirty="0">
                <a:solidFill>
                  <a:schemeClr val="tx1"/>
                </a:solidFill>
              </a:rPr>
              <a:t>After 2016, there was always a greater than 50% chance of success.</a:t>
            </a:r>
          </a:p>
          <a:p>
            <a:pPr marL="349250" lvl="1" indent="-171450">
              <a:buFont typeface="Arial" panose="020B0604020202020204" pitchFamily="34" charset="0"/>
              <a:buChar char="•"/>
            </a:pPr>
            <a:endParaRPr lang="en-GB" sz="1050" dirty="0">
              <a:solidFill>
                <a:schemeClr val="tx1"/>
              </a:solidFill>
            </a:endParaRPr>
          </a:p>
          <a:p>
            <a:pPr marL="171450" indent="-171450">
              <a:buFont typeface="Arial" panose="020B0604020202020204" pitchFamily="34" charset="0"/>
              <a:buChar char="•"/>
            </a:pPr>
            <a:r>
              <a:rPr lang="en-GB" sz="1400" dirty="0">
                <a:solidFill>
                  <a:schemeClr val="tx1"/>
                </a:solidFill>
              </a:rPr>
              <a:t>Orbit types ES-L1, GEO, HEO, and SSO, have the highest (100%) success rate.</a:t>
            </a:r>
          </a:p>
          <a:p>
            <a:pPr lvl="2"/>
            <a:r>
              <a:rPr lang="en-GB" sz="1200" dirty="0">
                <a:solidFill>
                  <a:schemeClr val="tx1"/>
                </a:solidFill>
              </a:rPr>
              <a:t>The 100% success rate of GEO, HEO, and ES-L1 orbits can be explained by only having 1 flight into the respective orbits. </a:t>
            </a:r>
          </a:p>
          <a:p>
            <a:pPr lvl="2"/>
            <a:r>
              <a:rPr lang="en-GB" sz="1200" dirty="0">
                <a:solidFill>
                  <a:schemeClr val="tx1"/>
                </a:solidFill>
              </a:rPr>
              <a:t>The 100% success rate in SSO is more impressive, with 5 successful flights.</a:t>
            </a:r>
          </a:p>
          <a:p>
            <a:pPr lvl="2"/>
            <a:r>
              <a:rPr lang="en-GB" sz="1200" dirty="0">
                <a:solidFill>
                  <a:schemeClr val="tx1"/>
                </a:solidFill>
              </a:rPr>
              <a:t>The orbit types PO, ISS, and LEO, have more success with heavy payloads:</a:t>
            </a:r>
          </a:p>
          <a:p>
            <a:pPr lvl="2"/>
            <a:r>
              <a:rPr lang="en-GB" sz="1200" dirty="0">
                <a:solidFill>
                  <a:schemeClr val="tx1"/>
                </a:solidFill>
              </a:rPr>
              <a:t>VLEO (Very Low Earth Orbit) launches are associated with heavier payloads, which makes intuitive sense.</a:t>
            </a:r>
          </a:p>
          <a:p>
            <a:pPr lvl="1"/>
            <a:endParaRPr lang="en-GB" sz="1400" dirty="0">
              <a:solidFill>
                <a:schemeClr val="tx1"/>
              </a:solidFill>
            </a:endParaRPr>
          </a:p>
          <a:p>
            <a:pPr marL="171450" indent="-171450">
              <a:buFont typeface="Arial" panose="020B0604020202020204" pitchFamily="34" charset="0"/>
              <a:buChar char="•"/>
            </a:pPr>
            <a:r>
              <a:rPr lang="en-GB" sz="1400" dirty="0">
                <a:solidFill>
                  <a:schemeClr val="tx1"/>
                </a:solidFill>
              </a:rPr>
              <a:t>The launch site KSC LC-39 A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solidFill>
                <a:schemeClr val="tx1"/>
              </a:solidFill>
            </a:endParaRPr>
          </a:p>
          <a:p>
            <a:pPr marL="171450" indent="-171450">
              <a:buFont typeface="Arial" panose="020B0604020202020204" pitchFamily="34" charset="0"/>
              <a:buChar char="•"/>
            </a:pPr>
            <a:r>
              <a:rPr lang="en-GB" sz="1400" dirty="0">
                <a:solidFill>
                  <a:schemeClr val="tx1"/>
                </a:solidFill>
              </a:rPr>
              <a:t>The success for massive payloads (over 4000kg) is lower than that for low payloads.</a:t>
            </a:r>
          </a:p>
          <a:p>
            <a:pPr marL="171450" indent="-171450">
              <a:buFont typeface="Arial" panose="020B0604020202020204" pitchFamily="34" charset="0"/>
              <a:buChar char="•"/>
            </a:pPr>
            <a:endParaRPr lang="en-GB" sz="1400" dirty="0">
              <a:solidFill>
                <a:schemeClr val="tx1"/>
              </a:solidFill>
            </a:endParaRPr>
          </a:p>
          <a:p>
            <a:pPr marL="171450" indent="-171450">
              <a:buFont typeface="Arial" panose="020B0604020202020204" pitchFamily="34" charset="0"/>
              <a:buChar char="•"/>
            </a:pPr>
            <a:r>
              <a:rPr lang="en-GB" sz="1400" dirty="0">
                <a:solidFill>
                  <a:schemeClr val="tx1"/>
                </a:solidFill>
              </a:rPr>
              <a:t>The best performing classification model is the Decision Tree model, with an accuracy of 94.44%. </a:t>
            </a:r>
          </a:p>
          <a:p>
            <a:pPr marL="285750" indent="-285750">
              <a:buFont typeface="Arial" panose="020B0604020202020204" pitchFamily="34" charset="0"/>
              <a:buChar char="•"/>
            </a:pPr>
            <a:endParaRPr lang="en-GB" sz="1600" dirty="0">
              <a:solidFill>
                <a:schemeClr val="tx1"/>
              </a:solidFill>
            </a:endParaRPr>
          </a:p>
          <a:p>
            <a:endParaRPr lang="en-GB" sz="1600" dirty="0">
              <a:solidFill>
                <a:schemeClr val="tx1"/>
              </a:solidFill>
            </a:endParaRPr>
          </a:p>
          <a:p>
            <a:endParaRPr lang="en-GB" sz="1600" dirty="0">
              <a:solidFill>
                <a:schemeClr val="tx1"/>
              </a:solidFill>
            </a:endParaRPr>
          </a:p>
          <a:p>
            <a:endParaRPr lang="en-GB" sz="1600" dirty="0">
              <a:solidFill>
                <a:schemeClr val="tx1"/>
              </a:solidFill>
            </a:endParaRPr>
          </a:p>
          <a:p>
            <a:endParaRPr lang="en-GB" sz="1600" dirty="0">
              <a:solidFill>
                <a:schemeClr val="tx1"/>
              </a:solidFill>
            </a:endParaRPr>
          </a:p>
          <a:p>
            <a:endParaRPr lang="en-GB" sz="1200" dirty="0">
              <a:solidFill>
                <a:schemeClr val="tx1"/>
              </a:solidFill>
            </a:endParaRPr>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4067" y="1595705"/>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7" name="Group 6">
            <a:extLst>
              <a:ext uri="{FF2B5EF4-FFF2-40B4-BE49-F238E27FC236}">
                <a16:creationId xmlns:a16="http://schemas.microsoft.com/office/drawing/2014/main" id="{A564E096-29E5-4B66-AD8E-B2B2785A3592}"/>
              </a:ext>
            </a:extLst>
          </p:cNvPr>
          <p:cNvGrpSpPr/>
          <p:nvPr/>
        </p:nvGrpSpPr>
        <p:grpSpPr>
          <a:xfrm>
            <a:off x="8426768" y="2854378"/>
            <a:ext cx="3404705" cy="989978"/>
            <a:chOff x="8471054" y="2690634"/>
            <a:chExt cx="3404705" cy="989978"/>
          </a:xfrm>
        </p:grpSpPr>
        <p:pic>
          <p:nvPicPr>
            <p:cNvPr id="13" name="Picture 12"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183B84E-793F-46C7-B885-28AB2EE58DC7}"/>
                </a:ext>
              </a:extLst>
            </p:cNvPr>
            <p:cNvPicPr>
              <a:picLocks noChangeAspect="1"/>
            </p:cNvPicPr>
            <p:nvPr/>
          </p:nvPicPr>
          <p:blipFill>
            <a:blip r:embed="rId5"/>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6"/>
          <a:stretch>
            <a:fillRect/>
          </a:stretch>
        </p:blipFill>
        <p:spPr>
          <a:xfrm>
            <a:off x="9204853" y="4115108"/>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9" name="Group 8">
            <a:extLst>
              <a:ext uri="{FF2B5EF4-FFF2-40B4-BE49-F238E27FC236}">
                <a16:creationId xmlns:a16="http://schemas.microsoft.com/office/drawing/2014/main" id="{A279BAC3-BC82-4D04-A7E0-21C8A58695A6}"/>
              </a:ext>
            </a:extLst>
          </p:cNvPr>
          <p:cNvGrpSpPr/>
          <p:nvPr/>
        </p:nvGrpSpPr>
        <p:grpSpPr>
          <a:xfrm>
            <a:off x="8426768" y="5350147"/>
            <a:ext cx="3404705" cy="976998"/>
            <a:chOff x="8471054" y="5215074"/>
            <a:chExt cx="3404705" cy="976998"/>
          </a:xfrm>
        </p:grpSpPr>
        <p:pic>
          <p:nvPicPr>
            <p:cNvPr id="10" name="Picture 9"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450292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638881" y="670218"/>
            <a:ext cx="10909640" cy="1065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a:solidFill>
                  <a:schemeClr val="tx1"/>
                </a:solidFill>
                <a:latin typeface="+mj-lt"/>
                <a:ea typeface="+mj-ea"/>
                <a:cs typeface="+mj-cs"/>
              </a:rPr>
              <a:t>Appendix</a:t>
            </a:r>
          </a:p>
        </p:txBody>
      </p:sp>
      <p:sp>
        <p:nvSpPr>
          <p:cNvPr id="18"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ext&#10;&#10;Description automatically generated">
            <a:extLst>
              <a:ext uri="{FF2B5EF4-FFF2-40B4-BE49-F238E27FC236}">
                <a16:creationId xmlns:a16="http://schemas.microsoft.com/office/drawing/2014/main" id="{43B9C8A0-8640-47D3-B185-30DC8761039E}"/>
              </a:ext>
            </a:extLst>
          </p:cNvPr>
          <p:cNvPicPr>
            <a:picLocks noChangeAspect="1"/>
          </p:cNvPicPr>
          <p:nvPr/>
        </p:nvPicPr>
        <p:blipFill>
          <a:blip r:embed="rId3"/>
          <a:stretch>
            <a:fillRect/>
          </a:stretch>
        </p:blipFill>
        <p:spPr>
          <a:xfrm>
            <a:off x="292608" y="2883647"/>
            <a:ext cx="3758184" cy="3072315"/>
          </a:xfrm>
          <a:prstGeom prst="rect">
            <a:avLst/>
          </a:prstGeom>
          <a:solidFill>
            <a:srgbClr val="FFFFFF">
              <a:shade val="85000"/>
            </a:srgbClr>
          </a:solidFill>
        </p:spPr>
      </p:pic>
      <p:pic>
        <p:nvPicPr>
          <p:cNvPr id="3" name="Picture 2" descr="Text&#10;&#10;Description automatically generated">
            <a:extLst>
              <a:ext uri="{FF2B5EF4-FFF2-40B4-BE49-F238E27FC236}">
                <a16:creationId xmlns:a16="http://schemas.microsoft.com/office/drawing/2014/main" id="{A325448A-C384-4DF2-B9BF-A96687A7C9EF}"/>
              </a:ext>
            </a:extLst>
          </p:cNvPr>
          <p:cNvPicPr>
            <a:picLocks noChangeAspect="1"/>
          </p:cNvPicPr>
          <p:nvPr/>
        </p:nvPicPr>
        <p:blipFill>
          <a:blip r:embed="rId4"/>
          <a:stretch>
            <a:fillRect/>
          </a:stretch>
        </p:blipFill>
        <p:spPr>
          <a:xfrm>
            <a:off x="4216908" y="3334629"/>
            <a:ext cx="3758184" cy="2170351"/>
          </a:xfrm>
          <a:prstGeom prst="rect">
            <a:avLst/>
          </a:prstGeom>
          <a:solidFill>
            <a:srgbClr val="FFFFFF">
              <a:shade val="85000"/>
            </a:srgbClr>
          </a:solidFill>
        </p:spPr>
      </p:pic>
      <p:pic>
        <p:nvPicPr>
          <p:cNvPr id="4" name="Picture 3" descr="Text&#10;&#10;Description automatically generated">
            <a:extLst>
              <a:ext uri="{FF2B5EF4-FFF2-40B4-BE49-F238E27FC236}">
                <a16:creationId xmlns:a16="http://schemas.microsoft.com/office/drawing/2014/main" id="{D7E53016-BAA8-40A7-B983-27AD4344024D}"/>
              </a:ext>
            </a:extLst>
          </p:cNvPr>
          <p:cNvPicPr>
            <a:picLocks noChangeAspect="1"/>
          </p:cNvPicPr>
          <p:nvPr/>
        </p:nvPicPr>
        <p:blipFill>
          <a:blip r:embed="rId5"/>
          <a:stretch>
            <a:fillRect/>
          </a:stretch>
        </p:blipFill>
        <p:spPr>
          <a:xfrm>
            <a:off x="8141208" y="3766820"/>
            <a:ext cx="3758184" cy="1305969"/>
          </a:xfrm>
          <a:prstGeom prst="rect">
            <a:avLst/>
          </a:prstGeom>
          <a:solidFill>
            <a:srgbClr val="FFFFFF">
              <a:shade val="85000"/>
            </a:srgbClr>
          </a:solidFill>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
        <p:nvSpPr>
          <p:cNvPr id="8" name="TextBox 7">
            <a:extLst>
              <a:ext uri="{FF2B5EF4-FFF2-40B4-BE49-F238E27FC236}">
                <a16:creationId xmlns:a16="http://schemas.microsoft.com/office/drawing/2014/main" id="{A8CE02D9-D4AF-98C9-DF1E-36C1FCC11A95}"/>
              </a:ext>
            </a:extLst>
          </p:cNvPr>
          <p:cNvSpPr txBox="1"/>
          <p:nvPr/>
        </p:nvSpPr>
        <p:spPr>
          <a:xfrm>
            <a:off x="4343400" y="5826887"/>
            <a:ext cx="6096000" cy="646331"/>
          </a:xfrm>
          <a:prstGeom prst="rect">
            <a:avLst/>
          </a:prstGeom>
          <a:noFill/>
        </p:spPr>
        <p:txBody>
          <a:bodyPr wrap="square">
            <a:spAutoFit/>
          </a:bodyPr>
          <a:lstStyle/>
          <a:p>
            <a:pPr marL="285750" indent="-285750">
              <a:buFont typeface="Arial" panose="020B0604020202020204" pitchFamily="34" charset="0"/>
              <a:buChar char="•"/>
            </a:pPr>
            <a:r>
              <a:rPr lang="en-GB" sz="1800" dirty="0">
                <a:solidFill>
                  <a:schemeClr val="accent1">
                    <a:lumMod val="75000"/>
                  </a:schemeClr>
                </a:solidFill>
              </a:rPr>
              <a:t>Custom functions to retrieve the required information</a:t>
            </a:r>
          </a:p>
          <a:p>
            <a:pPr marL="285750" indent="-285750">
              <a:buFont typeface="Arial" panose="020B0604020202020204" pitchFamily="34" charset="0"/>
              <a:buChar char="•"/>
            </a:pPr>
            <a:r>
              <a:rPr lang="en-GB" sz="1800" dirty="0">
                <a:solidFill>
                  <a:schemeClr val="accent1">
                    <a:lumMod val="75000"/>
                  </a:schemeClr>
                </a:solidFill>
              </a:rPr>
              <a:t>Custom logic to clean the data</a:t>
            </a:r>
          </a:p>
        </p:txBody>
      </p:sp>
      <p:sp>
        <p:nvSpPr>
          <p:cNvPr id="10" name="TextBox 9">
            <a:extLst>
              <a:ext uri="{FF2B5EF4-FFF2-40B4-BE49-F238E27FC236}">
                <a16:creationId xmlns:a16="http://schemas.microsoft.com/office/drawing/2014/main" id="{EA5CF06D-2B43-2F20-EB0B-2ED12ED2A35A}"/>
              </a:ext>
            </a:extLst>
          </p:cNvPr>
          <p:cNvSpPr txBox="1"/>
          <p:nvPr/>
        </p:nvSpPr>
        <p:spPr>
          <a:xfrm>
            <a:off x="412955" y="2203142"/>
            <a:ext cx="6096000" cy="369332"/>
          </a:xfrm>
          <a:prstGeom prst="rect">
            <a:avLst/>
          </a:prstGeom>
          <a:noFill/>
        </p:spPr>
        <p:txBody>
          <a:bodyPr wrap="square">
            <a:spAutoFit/>
          </a:bodyPr>
          <a:lstStyle/>
          <a:p>
            <a:r>
              <a:rPr lang="en-US" dirty="0"/>
              <a:t>DATA COLLECTION – </a:t>
            </a:r>
            <a:r>
              <a:rPr lang="en-US" dirty="0">
                <a:solidFill>
                  <a:schemeClr val="accent2"/>
                </a:solidFill>
              </a:rPr>
              <a:t>space x REST </a:t>
            </a:r>
            <a:r>
              <a:rPr lang="en-US" dirty="0" err="1">
                <a:solidFill>
                  <a:schemeClr val="accent2"/>
                </a:solidFill>
              </a:rPr>
              <a:t>api</a:t>
            </a:r>
            <a:endParaRPr lang="en-US" dirty="0"/>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3">
            <a:extLst>
              <a:ext uri="{28A0092B-C50C-407E-A947-70E740481C1C}">
                <a14:useLocalDpi xmlns:a14="http://schemas.microsoft.com/office/drawing/2010/main" val="0"/>
              </a:ext>
            </a:extLst>
          </a:blip>
          <a:srcRect l="3543" t="4850" r="39069" b="2751"/>
          <a:stretch/>
        </p:blipFill>
        <p:spPr>
          <a:xfrm>
            <a:off x="8862519" y="905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4">
            <a:extLst>
              <a:ext uri="{28A0092B-C50C-407E-A947-70E740481C1C}">
                <a14:useLocalDpi xmlns:a14="http://schemas.microsoft.com/office/drawing/2010/main" val="0"/>
              </a:ext>
            </a:extLst>
          </a:blip>
          <a:srcRect l="3290" t="7070" r="29255" b="6330"/>
          <a:stretch/>
        </p:blipFill>
        <p:spPr>
          <a:xfrm>
            <a:off x="4336940" y="13765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5" name="TextBox 4">
            <a:extLst>
              <a:ext uri="{FF2B5EF4-FFF2-40B4-BE49-F238E27FC236}">
                <a16:creationId xmlns:a16="http://schemas.microsoft.com/office/drawing/2014/main" id="{2B15ED3E-CB4F-D5A6-1711-796AB149B37E}"/>
              </a:ext>
            </a:extLst>
          </p:cNvPr>
          <p:cNvSpPr txBox="1"/>
          <p:nvPr/>
        </p:nvSpPr>
        <p:spPr>
          <a:xfrm>
            <a:off x="353961" y="1846930"/>
            <a:ext cx="4168878" cy="1200329"/>
          </a:xfrm>
          <a:prstGeom prst="rect">
            <a:avLst/>
          </a:prstGeom>
          <a:noFill/>
        </p:spPr>
        <p:txBody>
          <a:bodyPr wrap="square">
            <a:spAutoFit/>
          </a:bodyPr>
          <a:lstStyle/>
          <a:p>
            <a:pPr marL="285750" indent="-285750">
              <a:buFont typeface="Arial" panose="020B0604020202020204" pitchFamily="34" charset="0"/>
              <a:buChar char="•"/>
            </a:pPr>
            <a:r>
              <a:rPr lang="en-GB" sz="1800" dirty="0">
                <a:solidFill>
                  <a:schemeClr val="accent1">
                    <a:lumMod val="75000"/>
                  </a:schemeClr>
                </a:solidFill>
              </a:rPr>
              <a:t>Custom functions for web scraping</a:t>
            </a:r>
            <a:endParaRPr lang="en-US" sz="1800" dirty="0">
              <a:solidFill>
                <a:schemeClr val="accent1">
                  <a:lumMod val="75000"/>
                </a:schemeClr>
              </a:solidFill>
            </a:endParaRPr>
          </a:p>
          <a:p>
            <a:pPr marL="285750" indent="-285750">
              <a:buFont typeface="Arial" panose="020B0604020202020204" pitchFamily="34" charset="0"/>
              <a:buChar char="•"/>
            </a:pPr>
            <a:r>
              <a:rPr lang="en-US" sz="1800" dirty="0">
                <a:solidFill>
                  <a:schemeClr val="accent1">
                    <a:lumMod val="75000"/>
                  </a:schemeClr>
                </a:solidFill>
              </a:rPr>
              <a:t>Custom logic to fill up the </a:t>
            </a:r>
            <a:r>
              <a:rPr lang="en-US" sz="1800" dirty="0" err="1">
                <a:solidFill>
                  <a:schemeClr val="accent1">
                    <a:lumMod val="75000"/>
                  </a:schemeClr>
                </a:solidFill>
              </a:rPr>
              <a:t>launch_dict</a:t>
            </a:r>
            <a:r>
              <a:rPr lang="en-US" sz="1800" dirty="0">
                <a:solidFill>
                  <a:schemeClr val="accent1">
                    <a:lumMod val="75000"/>
                  </a:schemeClr>
                </a:solidFill>
              </a:rPr>
              <a:t> values with values from the launch tables</a:t>
            </a:r>
            <a:endParaRPr lang="en-GB" sz="1800" dirty="0">
              <a:solidFill>
                <a:schemeClr val="accent1">
                  <a:lumMod val="75000"/>
                </a:schemeClr>
              </a:solidFill>
            </a:endParaRPr>
          </a:p>
        </p:txBody>
      </p:sp>
      <p:sp>
        <p:nvSpPr>
          <p:cNvPr id="8" name="TextBox 7">
            <a:extLst>
              <a:ext uri="{FF2B5EF4-FFF2-40B4-BE49-F238E27FC236}">
                <a16:creationId xmlns:a16="http://schemas.microsoft.com/office/drawing/2014/main" id="{63C0CAA6-19F0-0A46-4674-BAECA704DF16}"/>
              </a:ext>
            </a:extLst>
          </p:cNvPr>
          <p:cNvSpPr txBox="1"/>
          <p:nvPr/>
        </p:nvSpPr>
        <p:spPr>
          <a:xfrm>
            <a:off x="353961" y="1282648"/>
            <a:ext cx="6096000" cy="369332"/>
          </a:xfrm>
          <a:prstGeom prst="rect">
            <a:avLst/>
          </a:prstGeom>
          <a:noFill/>
        </p:spPr>
        <p:txBody>
          <a:bodyPr wrap="square">
            <a:spAutoFit/>
          </a:bodyPr>
          <a:lstStyle/>
          <a:p>
            <a:r>
              <a:rPr lang="en-US" dirty="0"/>
              <a:t>DATA COLLECTION – </a:t>
            </a:r>
            <a:r>
              <a:rPr lang="en-US" dirty="0">
                <a:solidFill>
                  <a:schemeClr val="accent2"/>
                </a:solidFill>
              </a:rPr>
              <a:t>WEB SCRAPING</a:t>
            </a:r>
            <a:endParaRPr lang="en-US" dirty="0"/>
          </a:p>
        </p:txBody>
      </p:sp>
    </p:spTree>
    <p:extLst>
      <p:ext uri="{BB962C8B-B14F-4D97-AF65-F5344CB8AC3E}">
        <p14:creationId xmlns:p14="http://schemas.microsoft.com/office/powerpoint/2010/main" val="1919429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72326" y="1377355"/>
            <a:ext cx="6505223" cy="548064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pPr>
            <a:r>
              <a:rPr lang="en-GB" sz="1300" dirty="0">
                <a:solidFill>
                  <a:srgbClr val="1C7DDB"/>
                </a:solidFill>
              </a:rPr>
              <a:t>Data Collection</a:t>
            </a:r>
          </a:p>
          <a:p>
            <a:pPr marL="520700" lvl="1" indent="-342900">
              <a:buFont typeface="Arial" panose="020B0604020202020204" pitchFamily="34" charset="0"/>
              <a:buChar char="•"/>
            </a:pPr>
            <a:r>
              <a:rPr lang="en-GB" sz="1300" dirty="0">
                <a:solidFill>
                  <a:srgbClr val="1C7DDB"/>
                </a:solidFill>
              </a:rPr>
              <a:t>Making GET requests to the SpaceX REST API</a:t>
            </a:r>
          </a:p>
          <a:p>
            <a:pPr marL="520700" lvl="1" indent="-342900">
              <a:buFont typeface="Arial" panose="020B0604020202020204" pitchFamily="34" charset="0"/>
              <a:buChar char="•"/>
            </a:pPr>
            <a:r>
              <a:rPr lang="en-GB" sz="1300" dirty="0">
                <a:solidFill>
                  <a:srgbClr val="1C7DDB"/>
                </a:solidFill>
              </a:rPr>
              <a:t>Web Scraping</a:t>
            </a:r>
          </a:p>
          <a:p>
            <a:pPr marL="342900" indent="-342900">
              <a:buFont typeface="+mj-lt"/>
              <a:buAutoNum type="arabicPeriod"/>
            </a:pPr>
            <a:r>
              <a:rPr lang="en-GB" sz="1300" dirty="0">
                <a:solidFill>
                  <a:srgbClr val="1C7DDB"/>
                </a:solidFill>
              </a:rPr>
              <a:t>Data Wrangling </a:t>
            </a:r>
          </a:p>
          <a:p>
            <a:pPr marL="520700" lvl="1" indent="-342900">
              <a:buFont typeface="Arial" panose="020B0604020202020204" pitchFamily="34" charset="0"/>
              <a:buChar char="•"/>
            </a:pPr>
            <a:r>
              <a:rPr lang="en-GB" sz="1300" dirty="0">
                <a:solidFill>
                  <a:srgbClr val="1C7DDB"/>
                </a:solidFill>
              </a:rPr>
              <a:t>Using the </a:t>
            </a:r>
            <a:r>
              <a:rPr lang="en-GB" sz="1300" dirty="0">
                <a:solidFill>
                  <a:srgbClr val="1C7DDB"/>
                </a:solidFill>
                <a:latin typeface="Consolas" panose="020B0609020204030204" pitchFamily="49" charset="0"/>
              </a:rPr>
              <a:t>.</a:t>
            </a:r>
            <a:r>
              <a:rPr lang="en-GB" sz="1300" dirty="0" err="1">
                <a:solidFill>
                  <a:srgbClr val="1C7DDB"/>
                </a:solidFill>
                <a:latin typeface="Consolas" panose="020B0609020204030204" pitchFamily="49" charset="0"/>
              </a:rPr>
              <a:t>fillna</a:t>
            </a:r>
            <a:r>
              <a:rPr lang="en-GB" sz="1300" dirty="0">
                <a:solidFill>
                  <a:srgbClr val="1C7DDB"/>
                </a:solidFill>
                <a:latin typeface="Consolas" panose="020B0609020204030204" pitchFamily="49" charset="0"/>
              </a:rPr>
              <a:t>()</a:t>
            </a:r>
            <a:r>
              <a:rPr lang="en-GB" sz="1300" dirty="0">
                <a:solidFill>
                  <a:srgbClr val="1C7DDB"/>
                </a:solidFill>
              </a:rPr>
              <a:t> method to remove </a:t>
            </a:r>
            <a:r>
              <a:rPr lang="en-GB" sz="1300" dirty="0" err="1">
                <a:solidFill>
                  <a:srgbClr val="1C7DDB"/>
                </a:solidFill>
              </a:rPr>
              <a:t>NaN</a:t>
            </a:r>
            <a:r>
              <a:rPr lang="en-GB" sz="1300" dirty="0">
                <a:solidFill>
                  <a:srgbClr val="1C7DDB"/>
                </a:solidFill>
              </a:rPr>
              <a:t> values</a:t>
            </a:r>
          </a:p>
          <a:p>
            <a:pPr marL="520700" lvl="1" indent="-342900">
              <a:buFont typeface="Arial" panose="020B0604020202020204" pitchFamily="34" charset="0"/>
              <a:buChar char="•"/>
            </a:pPr>
            <a:r>
              <a:rPr lang="en-GB" sz="1300" dirty="0">
                <a:solidFill>
                  <a:srgbClr val="1C7DDB"/>
                </a:solidFill>
              </a:rPr>
              <a:t>Using the </a:t>
            </a:r>
            <a:r>
              <a:rPr lang="en-GB" sz="1300" b="0" dirty="0">
                <a:solidFill>
                  <a:srgbClr val="1C7DDB"/>
                </a:solidFill>
                <a:effectLst/>
                <a:latin typeface="Consolas" panose="020B0609020204030204" pitchFamily="49" charset="0"/>
              </a:rPr>
              <a:t>.</a:t>
            </a:r>
            <a:r>
              <a:rPr lang="en-GB" sz="1300" b="0" dirty="0" err="1">
                <a:solidFill>
                  <a:srgbClr val="1C7DDB"/>
                </a:solidFill>
                <a:effectLst/>
                <a:latin typeface="Consolas" panose="020B0609020204030204" pitchFamily="49" charset="0"/>
              </a:rPr>
              <a:t>value_counts</a:t>
            </a:r>
            <a:r>
              <a:rPr lang="en-GB" sz="1300" b="0" dirty="0">
                <a:solidFill>
                  <a:srgbClr val="1C7DDB"/>
                </a:solidFill>
                <a:effectLst/>
                <a:latin typeface="Consolas" panose="020B0609020204030204" pitchFamily="49" charset="0"/>
              </a:rPr>
              <a:t>()</a:t>
            </a:r>
            <a:r>
              <a:rPr lang="en-GB" sz="1300" dirty="0">
                <a:solidFill>
                  <a:srgbClr val="1C7DDB"/>
                </a:solidFill>
              </a:rPr>
              <a:t> method to determine the following:</a:t>
            </a:r>
          </a:p>
          <a:p>
            <a:pPr marL="704850" lvl="2" indent="-342900"/>
            <a:r>
              <a:rPr lang="en-GB" sz="1300" dirty="0">
                <a:solidFill>
                  <a:srgbClr val="1C7DDB"/>
                </a:solidFill>
              </a:rPr>
              <a:t>Number of launches on each site</a:t>
            </a:r>
          </a:p>
          <a:p>
            <a:pPr marL="704850" lvl="2" indent="-342900"/>
            <a:r>
              <a:rPr lang="en-GB" sz="1300" dirty="0">
                <a:solidFill>
                  <a:srgbClr val="1C7DDB"/>
                </a:solidFill>
              </a:rPr>
              <a:t>Number and occurrence of each orbit</a:t>
            </a:r>
          </a:p>
          <a:p>
            <a:pPr marL="704850" lvl="2" indent="-342900"/>
            <a:r>
              <a:rPr lang="en-GB" sz="1300" dirty="0">
                <a:solidFill>
                  <a:srgbClr val="1C7DDB"/>
                </a:solidFill>
              </a:rPr>
              <a:t>Number and occurrence of mission outcome per orbit type</a:t>
            </a:r>
          </a:p>
          <a:p>
            <a:pPr marL="520700" lvl="1" indent="-342900"/>
            <a:r>
              <a:rPr lang="en-GB" sz="1300" dirty="0">
                <a:solidFill>
                  <a:srgbClr val="1C7DDB"/>
                </a:solidFill>
              </a:rPr>
              <a:t>Creating a landing outcome label that shows the following:</a:t>
            </a:r>
          </a:p>
          <a:p>
            <a:pPr marL="704850" lvl="2" indent="-342900"/>
            <a:r>
              <a:rPr lang="en-GB" sz="1300" dirty="0">
                <a:solidFill>
                  <a:srgbClr val="1C7DDB"/>
                </a:solidFill>
              </a:rPr>
              <a:t>0 when the booster did not land successfully</a:t>
            </a:r>
          </a:p>
          <a:p>
            <a:pPr marL="704850" lvl="2" indent="-342900"/>
            <a:r>
              <a:rPr lang="en-GB" sz="1300" dirty="0">
                <a:solidFill>
                  <a:srgbClr val="1C7DDB"/>
                </a:solidFill>
              </a:rPr>
              <a:t>1 when the booster did land successfully</a:t>
            </a:r>
          </a:p>
          <a:p>
            <a:pPr marL="342900" indent="-342900">
              <a:buFont typeface="+mj-lt"/>
              <a:buAutoNum type="arabicPeriod"/>
            </a:pPr>
            <a:r>
              <a:rPr lang="en-GB" sz="1300" dirty="0">
                <a:solidFill>
                  <a:srgbClr val="1C7DDB"/>
                </a:solidFill>
              </a:rPr>
              <a:t>Exploratory Data Analysis</a:t>
            </a:r>
          </a:p>
          <a:p>
            <a:pPr marL="520700" lvl="1" indent="-342900">
              <a:buFont typeface="Arial" panose="020B0604020202020204" pitchFamily="34" charset="0"/>
              <a:buChar char="•"/>
            </a:pPr>
            <a:r>
              <a:rPr lang="en-GB" sz="1300" dirty="0">
                <a:solidFill>
                  <a:srgbClr val="1C7DDB"/>
                </a:solidFill>
              </a:rPr>
              <a:t>Using SQL queries to manipulate and evaluate the SpaceX dataset</a:t>
            </a:r>
          </a:p>
          <a:p>
            <a:pPr marL="520700" lvl="1" indent="-342900">
              <a:buFont typeface="Arial" panose="020B0604020202020204" pitchFamily="34" charset="0"/>
              <a:buChar char="•"/>
            </a:pPr>
            <a:r>
              <a:rPr lang="en-GB" sz="1300" dirty="0">
                <a:solidFill>
                  <a:srgbClr val="1C7DDB"/>
                </a:solidFill>
              </a:rPr>
              <a:t>Using Pandas and Matplotlib to visualize relationships between variables, and determine patterns</a:t>
            </a:r>
          </a:p>
          <a:p>
            <a:pPr marL="342900" indent="-342900">
              <a:buFont typeface="+mj-lt"/>
              <a:buAutoNum type="arabicPeriod"/>
            </a:pPr>
            <a:r>
              <a:rPr lang="en-GB" sz="1300" dirty="0">
                <a:solidFill>
                  <a:srgbClr val="1C7DDB"/>
                </a:solidFill>
              </a:rPr>
              <a:t>Interactive Visual Analytics</a:t>
            </a:r>
          </a:p>
          <a:p>
            <a:pPr marL="520700" lvl="1" indent="-342900">
              <a:buFont typeface="Arial" panose="020B0604020202020204" pitchFamily="34" charset="0"/>
              <a:buChar char="•"/>
            </a:pPr>
            <a:r>
              <a:rPr lang="en-GB" sz="1300" dirty="0">
                <a:solidFill>
                  <a:srgbClr val="1C7DDB"/>
                </a:solidFill>
              </a:rPr>
              <a:t>Geospatial analytics using Folium</a:t>
            </a:r>
          </a:p>
          <a:p>
            <a:pPr marL="520700" lvl="1" indent="-342900">
              <a:buFont typeface="Arial" panose="020B0604020202020204" pitchFamily="34" charset="0"/>
              <a:buChar char="•"/>
            </a:pPr>
            <a:r>
              <a:rPr lang="en-GB" sz="1300" dirty="0">
                <a:solidFill>
                  <a:srgbClr val="1C7DDB"/>
                </a:solidFill>
              </a:rPr>
              <a:t>Creating an interactive dashboard using </a:t>
            </a:r>
            <a:r>
              <a:rPr lang="en-GB" sz="1300" dirty="0" err="1">
                <a:solidFill>
                  <a:srgbClr val="1C7DDB"/>
                </a:solidFill>
              </a:rPr>
              <a:t>Plotly</a:t>
            </a:r>
            <a:r>
              <a:rPr lang="en-GB" sz="1300" dirty="0">
                <a:solidFill>
                  <a:srgbClr val="1C7DDB"/>
                </a:solidFill>
              </a:rPr>
              <a:t> Dash</a:t>
            </a:r>
          </a:p>
          <a:p>
            <a:pPr marL="342900" indent="-342900">
              <a:buFont typeface="+mj-lt"/>
              <a:buAutoNum type="arabicPeriod"/>
            </a:pPr>
            <a:r>
              <a:rPr lang="en-GB" sz="1300" dirty="0">
                <a:solidFill>
                  <a:srgbClr val="1C7DDB"/>
                </a:solidFill>
              </a:rPr>
              <a:t>Data Modelling and Evaluation</a:t>
            </a:r>
          </a:p>
          <a:p>
            <a:pPr marL="520700" lvl="1" indent="-342900">
              <a:buFont typeface="Arial" panose="020B0604020202020204" pitchFamily="34" charset="0"/>
              <a:buChar char="•"/>
            </a:pPr>
            <a:r>
              <a:rPr lang="en-GB" sz="1300" dirty="0">
                <a:solidFill>
                  <a:srgbClr val="1C7DDB"/>
                </a:solidFill>
              </a:rPr>
              <a:t>Using Scikit-Learn to:</a:t>
            </a:r>
          </a:p>
          <a:p>
            <a:pPr marL="704850" lvl="2" indent="-342900"/>
            <a:r>
              <a:rPr lang="en-GB" sz="1300" dirty="0">
                <a:solidFill>
                  <a:srgbClr val="1C7DDB"/>
                </a:solidFill>
              </a:rPr>
              <a:t>Pre-process (standardize) the data</a:t>
            </a:r>
          </a:p>
          <a:p>
            <a:pPr marL="704850" lvl="2" indent="-342900"/>
            <a:r>
              <a:rPr lang="en-GB" sz="1300" dirty="0">
                <a:solidFill>
                  <a:srgbClr val="1C7DDB"/>
                </a:solidFill>
              </a:rPr>
              <a:t>Split the data into training and testing data using </a:t>
            </a:r>
            <a:r>
              <a:rPr lang="en-GB" sz="1300" dirty="0" err="1">
                <a:solidFill>
                  <a:srgbClr val="1C7DDB"/>
                </a:solidFill>
                <a:latin typeface="Consolas" panose="020B0609020204030204" pitchFamily="49" charset="0"/>
              </a:rPr>
              <a:t>train_test_split</a:t>
            </a:r>
            <a:endParaRPr lang="en-GB" sz="1300" dirty="0">
              <a:solidFill>
                <a:srgbClr val="1C7DDB"/>
              </a:solidFill>
              <a:latin typeface="Consolas" panose="020B0609020204030204" pitchFamily="49" charset="0"/>
            </a:endParaRPr>
          </a:p>
          <a:p>
            <a:pPr marL="704850" lvl="2" indent="-342900"/>
            <a:r>
              <a:rPr lang="en-GB" sz="1300" dirty="0">
                <a:solidFill>
                  <a:srgbClr val="1C7DDB"/>
                </a:solidFill>
              </a:rPr>
              <a:t>Train different classification models</a:t>
            </a:r>
          </a:p>
          <a:p>
            <a:pPr marL="704850" lvl="2" indent="-342900"/>
            <a:r>
              <a:rPr lang="en-GB" sz="1300" dirty="0">
                <a:solidFill>
                  <a:srgbClr val="1C7DDB"/>
                </a:solidFill>
              </a:rPr>
              <a:t>Find hyperparameters using </a:t>
            </a:r>
            <a:r>
              <a:rPr lang="en-GB" sz="1300" dirty="0" err="1">
                <a:solidFill>
                  <a:srgbClr val="1C7DDB"/>
                </a:solidFill>
                <a:latin typeface="Consolas" panose="020B0609020204030204" pitchFamily="49" charset="0"/>
              </a:rPr>
              <a:t>GridSearchCV</a:t>
            </a:r>
            <a:endParaRPr lang="en-GB" sz="1300" dirty="0">
              <a:solidFill>
                <a:srgbClr val="1C7DDB"/>
              </a:solidFill>
              <a:latin typeface="Consolas" panose="020B0609020204030204" pitchFamily="49" charset="0"/>
            </a:endParaRPr>
          </a:p>
          <a:p>
            <a:pPr marL="520700" lvl="1" indent="-342900"/>
            <a:r>
              <a:rPr lang="en-GB" sz="1300" dirty="0">
                <a:solidFill>
                  <a:srgbClr val="1C7DDB"/>
                </a:solidFill>
              </a:rPr>
              <a:t>Plotting confusion matrices for each classification model</a:t>
            </a:r>
          </a:p>
          <a:p>
            <a:pPr marL="520700" lvl="1" indent="-342900"/>
            <a:r>
              <a:rPr lang="en-GB" sz="1300" dirty="0">
                <a:solidFill>
                  <a:srgbClr val="1C7DDB"/>
                </a:solidFill>
              </a:rPr>
              <a:t>Assessing the accuracy of each classification model</a:t>
            </a:r>
          </a:p>
          <a:p>
            <a:endParaRPr lang="en-US" sz="800" dirty="0">
              <a:solidFill>
                <a:srgbClr val="1C7DDB"/>
              </a:solidFill>
            </a:endParaRPr>
          </a:p>
          <a:p>
            <a:pPr marL="0" indent="0">
              <a:lnSpc>
                <a:spcPct val="120000"/>
              </a:lnSpc>
              <a:spcBef>
                <a:spcPts val="1400"/>
              </a:spcBef>
              <a:buNone/>
            </a:pPr>
            <a:endParaRPr lang="en-US" sz="800" dirty="0">
              <a:solidFill>
                <a:srgbClr val="1C7DDB"/>
              </a:solidFill>
              <a:latin typeface="Abadi"/>
            </a:endParaRPr>
          </a:p>
          <a:p>
            <a:pPr>
              <a:lnSpc>
                <a:spcPct val="100000"/>
              </a:lnSpc>
              <a:spcBef>
                <a:spcPts val="1400"/>
              </a:spcBef>
            </a:pPr>
            <a:endParaRPr lang="en-US" sz="800" dirty="0">
              <a:solidFill>
                <a:srgbClr val="1C7DDB"/>
              </a:solidFill>
              <a:latin typeface="Abadi"/>
            </a:endParaRPr>
          </a:p>
          <a:p>
            <a:pPr>
              <a:lnSpc>
                <a:spcPct val="100000"/>
              </a:lnSpc>
              <a:spcBef>
                <a:spcPts val="1400"/>
              </a:spcBef>
            </a:pPr>
            <a:endParaRPr lang="en-US" sz="800" dirty="0">
              <a:solidFill>
                <a:srgbClr val="1C7DDB"/>
              </a:solidFill>
              <a:latin typeface="Abadi"/>
            </a:endParaRPr>
          </a:p>
          <a:p>
            <a:pPr>
              <a:lnSpc>
                <a:spcPct val="100000"/>
              </a:lnSpc>
              <a:spcBef>
                <a:spcPts val="1400"/>
              </a:spcBef>
            </a:pPr>
            <a:endParaRPr lang="en-US" sz="800" dirty="0">
              <a:solidFill>
                <a:srgbClr val="1C7DDB"/>
              </a:solidFill>
              <a:latin typeface="Abadi"/>
            </a:endParaRPr>
          </a:p>
          <a:p>
            <a:pPr>
              <a:lnSpc>
                <a:spcPct val="100000"/>
              </a:lnSpc>
              <a:spcBef>
                <a:spcPts val="1400"/>
              </a:spcBef>
            </a:pPr>
            <a:endParaRPr lang="en-US" sz="800" dirty="0">
              <a:solidFill>
                <a:srgbClr val="1C7DDB"/>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Summery</a:t>
            </a:r>
            <a:endParaRPr lang="en-US" dirty="0">
              <a:solidFill>
                <a:srgbClr val="0B49CB"/>
              </a:solidFill>
            </a:endParaRPr>
          </a:p>
        </p:txBody>
      </p:sp>
      <p:sp>
        <p:nvSpPr>
          <p:cNvPr id="2" name="TextBox 1">
            <a:extLst>
              <a:ext uri="{FF2B5EF4-FFF2-40B4-BE49-F238E27FC236}">
                <a16:creationId xmlns:a16="http://schemas.microsoft.com/office/drawing/2014/main" id="{D3A9F40D-9878-B081-2E4C-5889EAB15037}"/>
              </a:ext>
            </a:extLst>
          </p:cNvPr>
          <p:cNvSpPr txBox="1"/>
          <p:nvPr/>
        </p:nvSpPr>
        <p:spPr>
          <a:xfrm>
            <a:off x="7436579" y="1478702"/>
            <a:ext cx="4021393" cy="2585323"/>
          </a:xfrm>
          <a:prstGeom prst="rect">
            <a:avLst/>
          </a:prstGeom>
          <a:noFill/>
        </p:spPr>
        <p:txBody>
          <a:bodyPr wrap="square" rtlCol="0">
            <a:spAutoFit/>
          </a:bodyPr>
          <a:lstStyle/>
          <a:p>
            <a:r>
              <a:rPr lang="en-GB" sz="1200" dirty="0">
                <a:solidFill>
                  <a:srgbClr val="1C7DDB"/>
                </a:solidFill>
              </a:rPr>
              <a:t>4.             Interactive Visual Analytics</a:t>
            </a:r>
          </a:p>
          <a:p>
            <a:pPr marL="520700" lvl="1" indent="-342900">
              <a:buFont typeface="Arial" panose="020B0604020202020204" pitchFamily="34" charset="0"/>
              <a:buChar char="•"/>
            </a:pPr>
            <a:r>
              <a:rPr lang="en-GB" sz="1200" dirty="0">
                <a:solidFill>
                  <a:srgbClr val="1C7DDB"/>
                </a:solidFill>
              </a:rPr>
              <a:t>Geospatial analytics using Folium</a:t>
            </a:r>
          </a:p>
          <a:p>
            <a:pPr marL="520700" lvl="1" indent="-342900">
              <a:buFont typeface="Arial" panose="020B0604020202020204" pitchFamily="34" charset="0"/>
              <a:buChar char="•"/>
            </a:pPr>
            <a:r>
              <a:rPr lang="en-GB" sz="1200" dirty="0">
                <a:solidFill>
                  <a:srgbClr val="1C7DDB"/>
                </a:solidFill>
              </a:rPr>
              <a:t>Creating an interactive dashboard using </a:t>
            </a:r>
            <a:r>
              <a:rPr lang="en-GB" sz="1200" dirty="0" err="1">
                <a:solidFill>
                  <a:srgbClr val="1C7DDB"/>
                </a:solidFill>
              </a:rPr>
              <a:t>Plotly</a:t>
            </a:r>
            <a:r>
              <a:rPr lang="en-GB" sz="1200" dirty="0">
                <a:solidFill>
                  <a:srgbClr val="1C7DDB"/>
                </a:solidFill>
              </a:rPr>
              <a:t> Dash</a:t>
            </a:r>
          </a:p>
          <a:p>
            <a:r>
              <a:rPr lang="en-GB" sz="1200" dirty="0">
                <a:solidFill>
                  <a:srgbClr val="1C7DDB"/>
                </a:solidFill>
              </a:rPr>
              <a:t>5.             Data Modelling and Evaluation</a:t>
            </a:r>
          </a:p>
          <a:p>
            <a:pPr marL="520700" lvl="1" indent="-342900">
              <a:buFont typeface="Arial" panose="020B0604020202020204" pitchFamily="34" charset="0"/>
              <a:buChar char="•"/>
            </a:pPr>
            <a:r>
              <a:rPr lang="en-GB" sz="1200" dirty="0">
                <a:solidFill>
                  <a:srgbClr val="1C7DDB"/>
                </a:solidFill>
              </a:rPr>
              <a:t>Using Scikit-Learn to:</a:t>
            </a:r>
          </a:p>
          <a:p>
            <a:pPr marL="704850" lvl="2" indent="-342900"/>
            <a:r>
              <a:rPr lang="en-GB" sz="1200" dirty="0">
                <a:solidFill>
                  <a:srgbClr val="1C7DDB"/>
                </a:solidFill>
              </a:rPr>
              <a:t>Pre-process (standardize) the data</a:t>
            </a:r>
          </a:p>
          <a:p>
            <a:pPr marL="704850" lvl="2" indent="-342900"/>
            <a:r>
              <a:rPr lang="en-GB" sz="1200" dirty="0">
                <a:solidFill>
                  <a:srgbClr val="1C7DDB"/>
                </a:solidFill>
              </a:rPr>
              <a:t>Split the data into training and testing data using </a:t>
            </a:r>
            <a:r>
              <a:rPr lang="en-GB" sz="1200" dirty="0" err="1">
                <a:solidFill>
                  <a:srgbClr val="1C7DDB"/>
                </a:solidFill>
                <a:latin typeface="Consolas" panose="020B0609020204030204" pitchFamily="49" charset="0"/>
              </a:rPr>
              <a:t>train_test_split</a:t>
            </a:r>
            <a:endParaRPr lang="en-GB" sz="1200" dirty="0">
              <a:solidFill>
                <a:srgbClr val="1C7DDB"/>
              </a:solidFill>
              <a:latin typeface="Consolas" panose="020B0609020204030204" pitchFamily="49" charset="0"/>
            </a:endParaRPr>
          </a:p>
          <a:p>
            <a:pPr marL="704850" lvl="2" indent="-342900"/>
            <a:r>
              <a:rPr lang="en-GB" sz="1200" dirty="0">
                <a:solidFill>
                  <a:srgbClr val="1C7DDB"/>
                </a:solidFill>
              </a:rPr>
              <a:t>Train different classification models</a:t>
            </a:r>
          </a:p>
          <a:p>
            <a:pPr marL="704850" lvl="2" indent="-342900"/>
            <a:r>
              <a:rPr lang="en-GB" sz="1200" dirty="0">
                <a:solidFill>
                  <a:srgbClr val="1C7DDB"/>
                </a:solidFill>
              </a:rPr>
              <a:t>Find hyperparameters using </a:t>
            </a:r>
            <a:r>
              <a:rPr lang="en-GB" sz="1200" dirty="0" err="1">
                <a:solidFill>
                  <a:srgbClr val="1C7DDB"/>
                </a:solidFill>
                <a:latin typeface="Consolas" panose="020B0609020204030204" pitchFamily="49" charset="0"/>
              </a:rPr>
              <a:t>GridSearchCV</a:t>
            </a:r>
            <a:endParaRPr lang="en-GB" sz="1200" dirty="0">
              <a:solidFill>
                <a:srgbClr val="1C7DDB"/>
              </a:solidFill>
              <a:latin typeface="Consolas" panose="020B0609020204030204" pitchFamily="49" charset="0"/>
            </a:endParaRPr>
          </a:p>
          <a:p>
            <a:pPr marL="520700" lvl="1" indent="-342900"/>
            <a:r>
              <a:rPr lang="en-GB" sz="1200" dirty="0">
                <a:solidFill>
                  <a:srgbClr val="1C7DDB"/>
                </a:solidFill>
              </a:rPr>
              <a:t>Plotting confusion matrices for each classification model</a:t>
            </a:r>
          </a:p>
          <a:p>
            <a:pPr marL="520700" lvl="1" indent="-342900"/>
            <a:r>
              <a:rPr lang="en-GB" sz="1200" dirty="0">
                <a:solidFill>
                  <a:srgbClr val="1C7DDB"/>
                </a:solidFill>
              </a:rPr>
              <a:t>Assessing the accuracy of each classification model</a:t>
            </a:r>
          </a:p>
          <a:p>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7B2EBDA-C46D-41E9-9A31-339C5442E98C}"/>
              </a:ext>
            </a:extLst>
          </p:cNvPr>
          <p:cNvSpPr/>
          <p:nvPr/>
        </p:nvSpPr>
        <p:spPr>
          <a:xfrm>
            <a:off x="7400428" y="0"/>
            <a:ext cx="4804155" cy="68752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bject 6">
            <a:extLst>
              <a:ext uri="{FF2B5EF4-FFF2-40B4-BE49-F238E27FC236}">
                <a16:creationId xmlns:a16="http://schemas.microsoft.com/office/drawing/2014/main" id="{8BADBDCC-D024-3254-1449-FB57880B53F5}"/>
              </a:ext>
            </a:extLst>
          </p:cNvPr>
          <p:cNvSpPr/>
          <p:nvPr/>
        </p:nvSpPr>
        <p:spPr>
          <a:xfrm>
            <a:off x="1050428" y="1891348"/>
            <a:ext cx="237744" cy="1389888"/>
          </a:xfrm>
          <a:prstGeom prst="rect">
            <a:avLst/>
          </a:prstGeom>
          <a:blipFill>
            <a:blip r:embed="rId3"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118531"/>
            <a:ext cx="2743200" cy="401638"/>
          </a:xfrm>
        </p:spPr>
        <p:txBody>
          <a:bodyPr/>
          <a:lstStyle/>
          <a:p>
            <a:fld id="{5075537C-CA84-1446-933C-8E9D027F9201}" type="slidenum">
              <a:rPr lang="en-US" sz="4000" smtClean="0">
                <a:solidFill>
                  <a:schemeClr val="bg1"/>
                </a:solidFill>
              </a:rPr>
              <a:t>7</a:t>
            </a:fld>
            <a:endParaRPr lang="en-US" sz="4000" dirty="0">
              <a:solidFill>
                <a:schemeClr val="bg1"/>
              </a:solidFill>
            </a:endParaRPr>
          </a:p>
        </p:txBody>
      </p:sp>
      <p:grpSp>
        <p:nvGrpSpPr>
          <p:cNvPr id="7" name="object 7">
            <a:extLst>
              <a:ext uri="{FF2B5EF4-FFF2-40B4-BE49-F238E27FC236}">
                <a16:creationId xmlns:a16="http://schemas.microsoft.com/office/drawing/2014/main" id="{8548F0A9-4256-FE9A-94A6-BB5735B5E0D7}"/>
              </a:ext>
            </a:extLst>
          </p:cNvPr>
          <p:cNvGrpSpPr/>
          <p:nvPr/>
        </p:nvGrpSpPr>
        <p:grpSpPr>
          <a:xfrm>
            <a:off x="770011" y="1615505"/>
            <a:ext cx="1851660" cy="1607820"/>
            <a:chOff x="4782311" y="1478280"/>
            <a:chExt cx="1851660" cy="1607820"/>
          </a:xfrm>
          <a:solidFill>
            <a:schemeClr val="accent1">
              <a:lumMod val="60000"/>
              <a:lumOff val="40000"/>
            </a:schemeClr>
          </a:solidFill>
        </p:grpSpPr>
        <p:sp>
          <p:nvSpPr>
            <p:cNvPr id="8" name="object 8">
              <a:extLst>
                <a:ext uri="{FF2B5EF4-FFF2-40B4-BE49-F238E27FC236}">
                  <a16:creationId xmlns:a16="http://schemas.microsoft.com/office/drawing/2014/main" id="{E1845AC5-57C4-9F2E-22C5-F513E0E4F62C}"/>
                </a:ext>
              </a:extLst>
            </p:cNvPr>
            <p:cNvSpPr/>
            <p:nvPr/>
          </p:nvSpPr>
          <p:spPr>
            <a:xfrm>
              <a:off x="5084063" y="1766316"/>
              <a:ext cx="158496" cy="1319784"/>
            </a:xfrm>
            <a:prstGeom prst="roundRect">
              <a:avLst/>
            </a:prstGeom>
            <a:grpFill/>
          </p:spPr>
          <p:txBody>
            <a:bodyPr wrap="square" lIns="0" tIns="0" rIns="0" bIns="0" rtlCol="0"/>
            <a:lstStyle/>
            <a:p>
              <a:endParaRPr>
                <a:solidFill>
                  <a:srgbClr val="1C7DDB"/>
                </a:solidFill>
              </a:endParaRPr>
            </a:p>
          </p:txBody>
        </p:sp>
        <p:sp>
          <p:nvSpPr>
            <p:cNvPr id="9" name="object 9">
              <a:extLst>
                <a:ext uri="{FF2B5EF4-FFF2-40B4-BE49-F238E27FC236}">
                  <a16:creationId xmlns:a16="http://schemas.microsoft.com/office/drawing/2014/main" id="{24DD95B6-19C1-7DBF-7D6B-6CFF0F44E830}"/>
                </a:ext>
              </a:extLst>
            </p:cNvPr>
            <p:cNvSpPr/>
            <p:nvPr/>
          </p:nvSpPr>
          <p:spPr>
            <a:xfrm>
              <a:off x="4782311" y="1478280"/>
              <a:ext cx="1851660" cy="1143000"/>
            </a:xfrm>
            <a:prstGeom prst="roundRect">
              <a:avLst/>
            </a:prstGeom>
            <a:grpFill/>
          </p:spPr>
          <p:txBody>
            <a:bodyPr wrap="square" lIns="0" tIns="0" rIns="0" bIns="0" rtlCol="0"/>
            <a:lstStyle/>
            <a:p>
              <a:endParaRPr>
                <a:solidFill>
                  <a:srgbClr val="1C7DDB"/>
                </a:solidFill>
              </a:endParaRPr>
            </a:p>
          </p:txBody>
        </p:sp>
        <p:sp>
          <p:nvSpPr>
            <p:cNvPr id="10" name="object 10">
              <a:extLst>
                <a:ext uri="{FF2B5EF4-FFF2-40B4-BE49-F238E27FC236}">
                  <a16:creationId xmlns:a16="http://schemas.microsoft.com/office/drawing/2014/main" id="{898786B5-0A9A-3EF7-A90E-0D7743FD7AC8}"/>
                </a:ext>
              </a:extLst>
            </p:cNvPr>
            <p:cNvSpPr/>
            <p:nvPr/>
          </p:nvSpPr>
          <p:spPr>
            <a:xfrm>
              <a:off x="4888991" y="1719072"/>
              <a:ext cx="1677923" cy="696467"/>
            </a:xfrm>
            <a:prstGeom prst="roundRect">
              <a:avLst/>
            </a:prstGeom>
            <a:grpFill/>
          </p:spPr>
          <p:txBody>
            <a:bodyPr wrap="square" lIns="0" tIns="0" rIns="0" bIns="0" rtlCol="0"/>
            <a:lstStyle/>
            <a:p>
              <a:endParaRPr>
                <a:solidFill>
                  <a:srgbClr val="1C7DDB"/>
                </a:solidFill>
              </a:endParaRPr>
            </a:p>
          </p:txBody>
        </p:sp>
        <p:sp>
          <p:nvSpPr>
            <p:cNvPr id="11" name="object 11">
              <a:extLst>
                <a:ext uri="{FF2B5EF4-FFF2-40B4-BE49-F238E27FC236}">
                  <a16:creationId xmlns:a16="http://schemas.microsoft.com/office/drawing/2014/main" id="{07A5DE7B-1BAC-C682-BBBE-557FA26E156F}"/>
                </a:ext>
              </a:extLst>
            </p:cNvPr>
            <p:cNvSpPr/>
            <p:nvPr/>
          </p:nvSpPr>
          <p:spPr>
            <a:xfrm>
              <a:off x="4803647" y="1499616"/>
              <a:ext cx="1772411" cy="1063752"/>
            </a:xfrm>
            <a:prstGeom prst="roundRect">
              <a:avLst/>
            </a:prstGeom>
            <a:grpFill/>
          </p:spPr>
          <p:txBody>
            <a:bodyPr wrap="square" lIns="0" tIns="0" rIns="0" bIns="0" rtlCol="0"/>
            <a:lstStyle/>
            <a:p>
              <a:endParaRPr>
                <a:solidFill>
                  <a:srgbClr val="1C7DDB"/>
                </a:solidFill>
              </a:endParaRPr>
            </a:p>
          </p:txBody>
        </p:sp>
      </p:grpSp>
      <p:sp>
        <p:nvSpPr>
          <p:cNvPr id="12" name="object 12">
            <a:extLst>
              <a:ext uri="{FF2B5EF4-FFF2-40B4-BE49-F238E27FC236}">
                <a16:creationId xmlns:a16="http://schemas.microsoft.com/office/drawing/2014/main" id="{829C5E53-13CF-EE7F-9825-7DC069780F38}"/>
              </a:ext>
            </a:extLst>
          </p:cNvPr>
          <p:cNvSpPr txBox="1"/>
          <p:nvPr/>
        </p:nvSpPr>
        <p:spPr>
          <a:xfrm>
            <a:off x="1003565" y="1903286"/>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3" name="object 13">
            <a:extLst>
              <a:ext uri="{FF2B5EF4-FFF2-40B4-BE49-F238E27FC236}">
                <a16:creationId xmlns:a16="http://schemas.microsoft.com/office/drawing/2014/main" id="{B3C2A2BC-D390-3BE8-387B-7C48C8C67481}"/>
              </a:ext>
            </a:extLst>
          </p:cNvPr>
          <p:cNvGrpSpPr/>
          <p:nvPr/>
        </p:nvGrpSpPr>
        <p:grpSpPr>
          <a:xfrm>
            <a:off x="770011" y="2944432"/>
            <a:ext cx="1851660" cy="1666239"/>
            <a:chOff x="4782311" y="2807207"/>
            <a:chExt cx="1851660" cy="1666239"/>
          </a:xfrm>
          <a:solidFill>
            <a:schemeClr val="accent1">
              <a:lumMod val="60000"/>
              <a:lumOff val="40000"/>
            </a:schemeClr>
          </a:solidFill>
        </p:grpSpPr>
        <p:sp>
          <p:nvSpPr>
            <p:cNvPr id="14" name="object 14">
              <a:extLst>
                <a:ext uri="{FF2B5EF4-FFF2-40B4-BE49-F238E27FC236}">
                  <a16:creationId xmlns:a16="http://schemas.microsoft.com/office/drawing/2014/main" id="{3E5AC6C9-DDEF-D791-9DE8-C1531FAE7043}"/>
                </a:ext>
              </a:extLst>
            </p:cNvPr>
            <p:cNvSpPr/>
            <p:nvPr/>
          </p:nvSpPr>
          <p:spPr>
            <a:xfrm>
              <a:off x="5062727" y="3073907"/>
              <a:ext cx="237744" cy="1399032"/>
            </a:xfrm>
            <a:prstGeom prst="roundRect">
              <a:avLst/>
            </a:prstGeom>
            <a:grpFill/>
          </p:spPr>
          <p:txBody>
            <a:bodyPr wrap="square" lIns="0" tIns="0" rIns="0" bIns="0" rtlCol="0"/>
            <a:lstStyle/>
            <a:p>
              <a:endParaRPr/>
            </a:p>
          </p:txBody>
        </p:sp>
        <p:sp>
          <p:nvSpPr>
            <p:cNvPr id="15" name="object 15">
              <a:extLst>
                <a:ext uri="{FF2B5EF4-FFF2-40B4-BE49-F238E27FC236}">
                  <a16:creationId xmlns:a16="http://schemas.microsoft.com/office/drawing/2014/main" id="{A985DA4C-2071-D9FC-EEB6-CFA812481374}"/>
                </a:ext>
              </a:extLst>
            </p:cNvPr>
            <p:cNvSpPr/>
            <p:nvPr/>
          </p:nvSpPr>
          <p:spPr>
            <a:xfrm>
              <a:off x="5084063" y="3095243"/>
              <a:ext cx="158496" cy="1319784"/>
            </a:xfrm>
            <a:prstGeom prst="roundRect">
              <a:avLst/>
            </a:prstGeom>
            <a:grpFill/>
          </p:spPr>
          <p:txBody>
            <a:bodyPr wrap="square" lIns="0" tIns="0" rIns="0" bIns="0" rtlCol="0"/>
            <a:lstStyle/>
            <a:p>
              <a:endParaRPr/>
            </a:p>
          </p:txBody>
        </p:sp>
        <p:sp>
          <p:nvSpPr>
            <p:cNvPr id="16" name="object 16">
              <a:extLst>
                <a:ext uri="{FF2B5EF4-FFF2-40B4-BE49-F238E27FC236}">
                  <a16:creationId xmlns:a16="http://schemas.microsoft.com/office/drawing/2014/main" id="{592EE8B7-A356-25E5-C820-7CDF4A93CA75}"/>
                </a:ext>
              </a:extLst>
            </p:cNvPr>
            <p:cNvSpPr/>
            <p:nvPr/>
          </p:nvSpPr>
          <p:spPr>
            <a:xfrm>
              <a:off x="4782311" y="2807207"/>
              <a:ext cx="1851660" cy="1143000"/>
            </a:xfrm>
            <a:prstGeom prst="roundRect">
              <a:avLst/>
            </a:prstGeom>
            <a:grpFill/>
          </p:spPr>
          <p:txBody>
            <a:bodyPr wrap="square" lIns="0" tIns="0" rIns="0" bIns="0" rtlCol="0"/>
            <a:lstStyle/>
            <a:p>
              <a:endParaRPr/>
            </a:p>
          </p:txBody>
        </p:sp>
        <p:sp>
          <p:nvSpPr>
            <p:cNvPr id="17" name="object 17">
              <a:extLst>
                <a:ext uri="{FF2B5EF4-FFF2-40B4-BE49-F238E27FC236}">
                  <a16:creationId xmlns:a16="http://schemas.microsoft.com/office/drawing/2014/main" id="{BC06C974-134D-9065-B0A4-F17593F4B681}"/>
                </a:ext>
              </a:extLst>
            </p:cNvPr>
            <p:cNvSpPr/>
            <p:nvPr/>
          </p:nvSpPr>
          <p:spPr>
            <a:xfrm>
              <a:off x="4888991" y="2839211"/>
              <a:ext cx="1677923" cy="1115568"/>
            </a:xfrm>
            <a:prstGeom prst="roundRect">
              <a:avLst/>
            </a:prstGeom>
            <a:grpFill/>
          </p:spPr>
          <p:txBody>
            <a:bodyPr wrap="square" lIns="0" tIns="0" rIns="0" bIns="0" rtlCol="0"/>
            <a:lstStyle/>
            <a:p>
              <a:endParaRPr/>
            </a:p>
          </p:txBody>
        </p:sp>
        <p:sp>
          <p:nvSpPr>
            <p:cNvPr id="18" name="object 18">
              <a:extLst>
                <a:ext uri="{FF2B5EF4-FFF2-40B4-BE49-F238E27FC236}">
                  <a16:creationId xmlns:a16="http://schemas.microsoft.com/office/drawing/2014/main" id="{EE72A239-028A-9C9A-B7B2-ED92EB302E34}"/>
                </a:ext>
              </a:extLst>
            </p:cNvPr>
            <p:cNvSpPr/>
            <p:nvPr/>
          </p:nvSpPr>
          <p:spPr>
            <a:xfrm>
              <a:off x="4803647" y="2828543"/>
              <a:ext cx="1772411" cy="1063752"/>
            </a:xfrm>
            <a:prstGeom prst="roundRect">
              <a:avLst/>
            </a:prstGeom>
            <a:grpFill/>
          </p:spPr>
          <p:txBody>
            <a:bodyPr wrap="square" lIns="0" tIns="0" rIns="0" bIns="0" rtlCol="0"/>
            <a:lstStyle/>
            <a:p>
              <a:endParaRPr/>
            </a:p>
          </p:txBody>
        </p:sp>
      </p:grpSp>
      <p:sp>
        <p:nvSpPr>
          <p:cNvPr id="19" name="object 19">
            <a:extLst>
              <a:ext uri="{FF2B5EF4-FFF2-40B4-BE49-F238E27FC236}">
                <a16:creationId xmlns:a16="http://schemas.microsoft.com/office/drawing/2014/main" id="{5C67BCDE-5699-0D91-E1BB-7BD5D7A159D8}"/>
              </a:ext>
            </a:extLst>
          </p:cNvPr>
          <p:cNvSpPr txBox="1"/>
          <p:nvPr/>
        </p:nvSpPr>
        <p:spPr>
          <a:xfrm>
            <a:off x="1003565" y="3023808"/>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20" name="object 20">
            <a:extLst>
              <a:ext uri="{FF2B5EF4-FFF2-40B4-BE49-F238E27FC236}">
                <a16:creationId xmlns:a16="http://schemas.microsoft.com/office/drawing/2014/main" id="{368DFFBF-66C1-59D0-C156-F51D8A3BE565}"/>
              </a:ext>
            </a:extLst>
          </p:cNvPr>
          <p:cNvGrpSpPr/>
          <p:nvPr/>
        </p:nvGrpSpPr>
        <p:grpSpPr>
          <a:xfrm>
            <a:off x="770011" y="4274884"/>
            <a:ext cx="2790825" cy="1141730"/>
            <a:chOff x="4782311" y="4137659"/>
            <a:chExt cx="2790825" cy="1141730"/>
          </a:xfrm>
          <a:solidFill>
            <a:schemeClr val="accent1">
              <a:lumMod val="60000"/>
              <a:lumOff val="40000"/>
            </a:schemeClr>
          </a:solidFill>
        </p:grpSpPr>
        <p:sp>
          <p:nvSpPr>
            <p:cNvPr id="21" name="object 21">
              <a:extLst>
                <a:ext uri="{FF2B5EF4-FFF2-40B4-BE49-F238E27FC236}">
                  <a16:creationId xmlns:a16="http://schemas.microsoft.com/office/drawing/2014/main" id="{D2A29874-1C7B-B06C-A572-0CE6F5762080}"/>
                </a:ext>
              </a:extLst>
            </p:cNvPr>
            <p:cNvSpPr/>
            <p:nvPr/>
          </p:nvSpPr>
          <p:spPr>
            <a:xfrm>
              <a:off x="5146547" y="4319015"/>
              <a:ext cx="2426207" cy="239268"/>
            </a:xfrm>
            <a:prstGeom prst="roundRect">
              <a:avLst/>
            </a:prstGeom>
            <a:grpFill/>
          </p:spPr>
          <p:txBody>
            <a:bodyPr wrap="square" lIns="0" tIns="0" rIns="0" bIns="0" rtlCol="0"/>
            <a:lstStyle/>
            <a:p>
              <a:endParaRPr/>
            </a:p>
          </p:txBody>
        </p:sp>
        <p:sp>
          <p:nvSpPr>
            <p:cNvPr id="22" name="object 22">
              <a:extLst>
                <a:ext uri="{FF2B5EF4-FFF2-40B4-BE49-F238E27FC236}">
                  <a16:creationId xmlns:a16="http://schemas.microsoft.com/office/drawing/2014/main" id="{23D95734-3506-BAEA-33AA-24632579C7AE}"/>
                </a:ext>
              </a:extLst>
            </p:cNvPr>
            <p:cNvSpPr/>
            <p:nvPr/>
          </p:nvSpPr>
          <p:spPr>
            <a:xfrm>
              <a:off x="5167883" y="4340351"/>
              <a:ext cx="2346960" cy="160019"/>
            </a:xfrm>
            <a:prstGeom prst="roundRect">
              <a:avLst/>
            </a:prstGeom>
            <a:grpFill/>
          </p:spPr>
          <p:txBody>
            <a:bodyPr wrap="square" lIns="0" tIns="0" rIns="0" bIns="0" rtlCol="0"/>
            <a:lstStyle/>
            <a:p>
              <a:endParaRPr/>
            </a:p>
          </p:txBody>
        </p:sp>
        <p:sp>
          <p:nvSpPr>
            <p:cNvPr id="23" name="object 23">
              <a:extLst>
                <a:ext uri="{FF2B5EF4-FFF2-40B4-BE49-F238E27FC236}">
                  <a16:creationId xmlns:a16="http://schemas.microsoft.com/office/drawing/2014/main" id="{907C8AF8-7C85-71DC-CDBC-12809B47F6C8}"/>
                </a:ext>
              </a:extLst>
            </p:cNvPr>
            <p:cNvSpPr/>
            <p:nvPr/>
          </p:nvSpPr>
          <p:spPr>
            <a:xfrm>
              <a:off x="4782311" y="4137659"/>
              <a:ext cx="1851660" cy="1141476"/>
            </a:xfrm>
            <a:prstGeom prst="roundRect">
              <a:avLst/>
            </a:prstGeom>
            <a:grpFill/>
          </p:spPr>
          <p:txBody>
            <a:bodyPr wrap="square" lIns="0" tIns="0" rIns="0" bIns="0" rtlCol="0"/>
            <a:lstStyle/>
            <a:p>
              <a:endParaRPr/>
            </a:p>
          </p:txBody>
        </p:sp>
        <p:sp>
          <p:nvSpPr>
            <p:cNvPr id="24" name="object 24">
              <a:extLst>
                <a:ext uri="{FF2B5EF4-FFF2-40B4-BE49-F238E27FC236}">
                  <a16:creationId xmlns:a16="http://schemas.microsoft.com/office/drawing/2014/main" id="{ACE7E210-ACA1-30FB-754E-556CD0F1403D}"/>
                </a:ext>
              </a:extLst>
            </p:cNvPr>
            <p:cNvSpPr/>
            <p:nvPr/>
          </p:nvSpPr>
          <p:spPr>
            <a:xfrm>
              <a:off x="4850891" y="4273295"/>
              <a:ext cx="1755648" cy="905256"/>
            </a:xfrm>
            <a:prstGeom prst="roundRect">
              <a:avLst/>
            </a:prstGeom>
            <a:grpFill/>
          </p:spPr>
          <p:txBody>
            <a:bodyPr wrap="square" lIns="0" tIns="0" rIns="0" bIns="0" rtlCol="0"/>
            <a:lstStyle/>
            <a:p>
              <a:endParaRPr/>
            </a:p>
          </p:txBody>
        </p:sp>
        <p:sp>
          <p:nvSpPr>
            <p:cNvPr id="25" name="object 25">
              <a:extLst>
                <a:ext uri="{FF2B5EF4-FFF2-40B4-BE49-F238E27FC236}">
                  <a16:creationId xmlns:a16="http://schemas.microsoft.com/office/drawing/2014/main" id="{EC693D19-D18A-1FA7-73E8-26362C139FDA}"/>
                </a:ext>
              </a:extLst>
            </p:cNvPr>
            <p:cNvSpPr/>
            <p:nvPr/>
          </p:nvSpPr>
          <p:spPr>
            <a:xfrm>
              <a:off x="4803647" y="4158995"/>
              <a:ext cx="1772411" cy="1062227"/>
            </a:xfrm>
            <a:prstGeom prst="roundRect">
              <a:avLst/>
            </a:prstGeom>
            <a:grpFill/>
          </p:spPr>
          <p:txBody>
            <a:bodyPr wrap="square" lIns="0" tIns="0" rIns="0" bIns="0" rtlCol="0"/>
            <a:lstStyle/>
            <a:p>
              <a:endParaRPr/>
            </a:p>
          </p:txBody>
        </p:sp>
      </p:grpSp>
      <p:sp>
        <p:nvSpPr>
          <p:cNvPr id="26" name="object 26">
            <a:extLst>
              <a:ext uri="{FF2B5EF4-FFF2-40B4-BE49-F238E27FC236}">
                <a16:creationId xmlns:a16="http://schemas.microsoft.com/office/drawing/2014/main" id="{B6D221F3-8F74-0A9B-AC6A-AC3B3744CAD0}"/>
              </a:ext>
            </a:extLst>
          </p:cNvPr>
          <p:cNvSpPr txBox="1"/>
          <p:nvPr/>
        </p:nvSpPr>
        <p:spPr>
          <a:xfrm>
            <a:off x="965465" y="4458145"/>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7" name="object 27">
            <a:extLst>
              <a:ext uri="{FF2B5EF4-FFF2-40B4-BE49-F238E27FC236}">
                <a16:creationId xmlns:a16="http://schemas.microsoft.com/office/drawing/2014/main" id="{0C171E0D-DB29-3ED1-B2F7-89F47EE89C8C}"/>
              </a:ext>
            </a:extLst>
          </p:cNvPr>
          <p:cNvGrpSpPr/>
          <p:nvPr/>
        </p:nvGrpSpPr>
        <p:grpSpPr>
          <a:xfrm>
            <a:off x="3127640" y="3211132"/>
            <a:ext cx="1851659" cy="2205228"/>
            <a:chOff x="7139940" y="3073907"/>
            <a:chExt cx="1851659" cy="2205228"/>
          </a:xfrm>
          <a:solidFill>
            <a:schemeClr val="accent1">
              <a:lumMod val="60000"/>
              <a:lumOff val="40000"/>
            </a:schemeClr>
          </a:solidFill>
        </p:grpSpPr>
        <p:sp>
          <p:nvSpPr>
            <p:cNvPr id="28" name="object 28">
              <a:extLst>
                <a:ext uri="{FF2B5EF4-FFF2-40B4-BE49-F238E27FC236}">
                  <a16:creationId xmlns:a16="http://schemas.microsoft.com/office/drawing/2014/main" id="{97DFE05E-65D1-F033-D55A-182EB1766CE3}"/>
                </a:ext>
              </a:extLst>
            </p:cNvPr>
            <p:cNvSpPr/>
            <p:nvPr/>
          </p:nvSpPr>
          <p:spPr>
            <a:xfrm>
              <a:off x="7418832" y="3073907"/>
              <a:ext cx="239268" cy="1399032"/>
            </a:xfrm>
            <a:prstGeom prst="roundRect">
              <a:avLst/>
            </a:prstGeom>
            <a:grpFill/>
          </p:spPr>
          <p:txBody>
            <a:bodyPr wrap="square" lIns="0" tIns="0" rIns="0" bIns="0" rtlCol="0"/>
            <a:lstStyle/>
            <a:p>
              <a:endParaRPr/>
            </a:p>
          </p:txBody>
        </p:sp>
        <p:sp>
          <p:nvSpPr>
            <p:cNvPr id="29" name="object 29">
              <a:extLst>
                <a:ext uri="{FF2B5EF4-FFF2-40B4-BE49-F238E27FC236}">
                  <a16:creationId xmlns:a16="http://schemas.microsoft.com/office/drawing/2014/main" id="{FC02B156-D3E3-10CB-01D7-68B3F0BA4CF2}"/>
                </a:ext>
              </a:extLst>
            </p:cNvPr>
            <p:cNvSpPr/>
            <p:nvPr/>
          </p:nvSpPr>
          <p:spPr>
            <a:xfrm>
              <a:off x="7440168" y="3095243"/>
              <a:ext cx="160020" cy="1319784"/>
            </a:xfrm>
            <a:prstGeom prst="roundRect">
              <a:avLst/>
            </a:prstGeom>
            <a:grpFill/>
          </p:spPr>
          <p:txBody>
            <a:bodyPr wrap="square" lIns="0" tIns="0" rIns="0" bIns="0" rtlCol="0"/>
            <a:lstStyle/>
            <a:p>
              <a:endParaRPr/>
            </a:p>
          </p:txBody>
        </p:sp>
        <p:sp>
          <p:nvSpPr>
            <p:cNvPr id="30" name="object 30">
              <a:extLst>
                <a:ext uri="{FF2B5EF4-FFF2-40B4-BE49-F238E27FC236}">
                  <a16:creationId xmlns:a16="http://schemas.microsoft.com/office/drawing/2014/main" id="{9DB6B208-9BE5-81B2-0455-7770C7E5B21A}"/>
                </a:ext>
              </a:extLst>
            </p:cNvPr>
            <p:cNvSpPr/>
            <p:nvPr/>
          </p:nvSpPr>
          <p:spPr>
            <a:xfrm>
              <a:off x="7139940" y="4137659"/>
              <a:ext cx="1851659" cy="1141476"/>
            </a:xfrm>
            <a:prstGeom prst="roundRect">
              <a:avLst/>
            </a:prstGeom>
            <a:grpFill/>
          </p:spPr>
          <p:txBody>
            <a:bodyPr wrap="square" lIns="0" tIns="0" rIns="0" bIns="0" rtlCol="0"/>
            <a:lstStyle/>
            <a:p>
              <a:endParaRPr/>
            </a:p>
          </p:txBody>
        </p:sp>
        <p:sp>
          <p:nvSpPr>
            <p:cNvPr id="31" name="object 31">
              <a:extLst>
                <a:ext uri="{FF2B5EF4-FFF2-40B4-BE49-F238E27FC236}">
                  <a16:creationId xmlns:a16="http://schemas.microsoft.com/office/drawing/2014/main" id="{AD4FE111-DB10-657C-63CA-CAC3BEED6EBC}"/>
                </a:ext>
              </a:extLst>
            </p:cNvPr>
            <p:cNvSpPr/>
            <p:nvPr/>
          </p:nvSpPr>
          <p:spPr>
            <a:xfrm>
              <a:off x="7173468" y="4378451"/>
              <a:ext cx="1760220" cy="694944"/>
            </a:xfrm>
            <a:prstGeom prst="roundRect">
              <a:avLst/>
            </a:prstGeom>
            <a:grpFill/>
          </p:spPr>
          <p:txBody>
            <a:bodyPr wrap="square" lIns="0" tIns="0" rIns="0" bIns="0" rtlCol="0"/>
            <a:lstStyle/>
            <a:p>
              <a:endParaRPr/>
            </a:p>
          </p:txBody>
        </p:sp>
        <p:sp>
          <p:nvSpPr>
            <p:cNvPr id="32" name="object 32">
              <a:extLst>
                <a:ext uri="{FF2B5EF4-FFF2-40B4-BE49-F238E27FC236}">
                  <a16:creationId xmlns:a16="http://schemas.microsoft.com/office/drawing/2014/main" id="{F2A5BCA8-A17D-2DB5-E8A1-91646EEF573F}"/>
                </a:ext>
              </a:extLst>
            </p:cNvPr>
            <p:cNvSpPr/>
            <p:nvPr/>
          </p:nvSpPr>
          <p:spPr>
            <a:xfrm>
              <a:off x="7161276" y="4158995"/>
              <a:ext cx="1772412" cy="1062227"/>
            </a:xfrm>
            <a:prstGeom prst="roundRect">
              <a:avLst/>
            </a:prstGeom>
            <a:grpFill/>
          </p:spPr>
          <p:txBody>
            <a:bodyPr wrap="square" lIns="0" tIns="0" rIns="0" bIns="0" rtlCol="0"/>
            <a:lstStyle/>
            <a:p>
              <a:endParaRPr/>
            </a:p>
          </p:txBody>
        </p:sp>
      </p:grpSp>
      <p:sp>
        <p:nvSpPr>
          <p:cNvPr id="33" name="object 33">
            <a:extLst>
              <a:ext uri="{FF2B5EF4-FFF2-40B4-BE49-F238E27FC236}">
                <a16:creationId xmlns:a16="http://schemas.microsoft.com/office/drawing/2014/main" id="{F88B2961-9B29-C60D-8537-1AD636F8E8BD}"/>
              </a:ext>
            </a:extLst>
          </p:cNvPr>
          <p:cNvSpPr txBox="1"/>
          <p:nvPr/>
        </p:nvSpPr>
        <p:spPr>
          <a:xfrm>
            <a:off x="3288421" y="4562667"/>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4" name="object 34">
            <a:extLst>
              <a:ext uri="{FF2B5EF4-FFF2-40B4-BE49-F238E27FC236}">
                <a16:creationId xmlns:a16="http://schemas.microsoft.com/office/drawing/2014/main" id="{FDF201F6-8931-B62A-5A09-DC517955A98C}"/>
              </a:ext>
            </a:extLst>
          </p:cNvPr>
          <p:cNvGrpSpPr/>
          <p:nvPr/>
        </p:nvGrpSpPr>
        <p:grpSpPr>
          <a:xfrm>
            <a:off x="3127640" y="1882204"/>
            <a:ext cx="1851659" cy="2205228"/>
            <a:chOff x="7139940" y="1744979"/>
            <a:chExt cx="1851659" cy="2205228"/>
          </a:xfrm>
          <a:solidFill>
            <a:schemeClr val="accent1">
              <a:lumMod val="60000"/>
              <a:lumOff val="40000"/>
            </a:schemeClr>
          </a:solidFill>
        </p:grpSpPr>
        <p:sp>
          <p:nvSpPr>
            <p:cNvPr id="35" name="object 35">
              <a:extLst>
                <a:ext uri="{FF2B5EF4-FFF2-40B4-BE49-F238E27FC236}">
                  <a16:creationId xmlns:a16="http://schemas.microsoft.com/office/drawing/2014/main" id="{DD52C43A-72CB-8D23-6329-C4A807EBABCE}"/>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36" name="object 36">
              <a:extLst>
                <a:ext uri="{FF2B5EF4-FFF2-40B4-BE49-F238E27FC236}">
                  <a16:creationId xmlns:a16="http://schemas.microsoft.com/office/drawing/2014/main" id="{1C693BB0-1283-3F19-2860-C12C53E4D1B1}"/>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37" name="object 37">
              <a:extLst>
                <a:ext uri="{FF2B5EF4-FFF2-40B4-BE49-F238E27FC236}">
                  <a16:creationId xmlns:a16="http://schemas.microsoft.com/office/drawing/2014/main" id="{0549FEE3-4127-83E8-95D0-AFBA158C22B4}"/>
                </a:ext>
              </a:extLst>
            </p:cNvPr>
            <p:cNvSpPr/>
            <p:nvPr/>
          </p:nvSpPr>
          <p:spPr>
            <a:xfrm>
              <a:off x="7139940" y="2807207"/>
              <a:ext cx="1851659" cy="1143000"/>
            </a:xfrm>
            <a:prstGeom prst="roundRect">
              <a:avLst/>
            </a:prstGeom>
            <a:grpFill/>
          </p:spPr>
          <p:txBody>
            <a:bodyPr wrap="square" lIns="0" tIns="0" rIns="0" bIns="0" rtlCol="0"/>
            <a:lstStyle/>
            <a:p>
              <a:endParaRPr/>
            </a:p>
          </p:txBody>
        </p:sp>
        <p:sp>
          <p:nvSpPr>
            <p:cNvPr id="38" name="object 38">
              <a:extLst>
                <a:ext uri="{FF2B5EF4-FFF2-40B4-BE49-F238E27FC236}">
                  <a16:creationId xmlns:a16="http://schemas.microsoft.com/office/drawing/2014/main" id="{65264613-BA7B-8397-E8E9-462E0F61D77C}"/>
                </a:ext>
              </a:extLst>
            </p:cNvPr>
            <p:cNvSpPr/>
            <p:nvPr/>
          </p:nvSpPr>
          <p:spPr>
            <a:xfrm>
              <a:off x="7164325" y="3047999"/>
              <a:ext cx="1780032" cy="696468"/>
            </a:xfrm>
            <a:prstGeom prst="rect">
              <a:avLst/>
            </a:prstGeom>
            <a:grpFill/>
          </p:spPr>
          <p:txBody>
            <a:bodyPr wrap="square" lIns="0" tIns="0" rIns="0" bIns="0" rtlCol="0"/>
            <a:lstStyle/>
            <a:p>
              <a:endParaRPr/>
            </a:p>
          </p:txBody>
        </p:sp>
        <p:sp>
          <p:nvSpPr>
            <p:cNvPr id="39" name="object 39">
              <a:extLst>
                <a:ext uri="{FF2B5EF4-FFF2-40B4-BE49-F238E27FC236}">
                  <a16:creationId xmlns:a16="http://schemas.microsoft.com/office/drawing/2014/main" id="{5F57149C-F372-0DAE-5FEC-D2FEC62DFE32}"/>
                </a:ext>
              </a:extLst>
            </p:cNvPr>
            <p:cNvSpPr/>
            <p:nvPr/>
          </p:nvSpPr>
          <p:spPr>
            <a:xfrm>
              <a:off x="7226808" y="2886583"/>
              <a:ext cx="1706879" cy="977921"/>
            </a:xfrm>
            <a:prstGeom prst="rect">
              <a:avLst/>
            </a:prstGeom>
            <a:grpFill/>
          </p:spPr>
          <p:txBody>
            <a:bodyPr wrap="square" lIns="0" tIns="0" rIns="0" bIns="0" rtlCol="0"/>
            <a:lstStyle/>
            <a:p>
              <a:endParaRPr/>
            </a:p>
          </p:txBody>
        </p:sp>
      </p:grpSp>
      <p:sp>
        <p:nvSpPr>
          <p:cNvPr id="40" name="object 40">
            <a:extLst>
              <a:ext uri="{FF2B5EF4-FFF2-40B4-BE49-F238E27FC236}">
                <a16:creationId xmlns:a16="http://schemas.microsoft.com/office/drawing/2014/main" id="{F93D750B-D528-1348-E253-8617A08D8392}"/>
              </a:ext>
            </a:extLst>
          </p:cNvPr>
          <p:cNvSpPr txBox="1"/>
          <p:nvPr/>
        </p:nvSpPr>
        <p:spPr>
          <a:xfrm>
            <a:off x="3279278" y="3233230"/>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1" name="object 41">
            <a:extLst>
              <a:ext uri="{FF2B5EF4-FFF2-40B4-BE49-F238E27FC236}">
                <a16:creationId xmlns:a16="http://schemas.microsoft.com/office/drawing/2014/main" id="{36595229-EE8E-97F4-BFA7-BB0514C6CBB8}"/>
              </a:ext>
            </a:extLst>
          </p:cNvPr>
          <p:cNvGrpSpPr/>
          <p:nvPr/>
        </p:nvGrpSpPr>
        <p:grpSpPr>
          <a:xfrm>
            <a:off x="3127640" y="1615505"/>
            <a:ext cx="2790825" cy="1143000"/>
            <a:chOff x="7139940" y="1478280"/>
            <a:chExt cx="2790825" cy="1143000"/>
          </a:xfrm>
          <a:solidFill>
            <a:schemeClr val="accent1">
              <a:lumMod val="60000"/>
              <a:lumOff val="40000"/>
            </a:schemeClr>
          </a:solidFill>
        </p:grpSpPr>
        <p:sp>
          <p:nvSpPr>
            <p:cNvPr id="42" name="object 42">
              <a:extLst>
                <a:ext uri="{FF2B5EF4-FFF2-40B4-BE49-F238E27FC236}">
                  <a16:creationId xmlns:a16="http://schemas.microsoft.com/office/drawing/2014/main" id="{92065FA3-B126-A5A2-B9BE-33CC01B85722}"/>
                </a:ext>
              </a:extLst>
            </p:cNvPr>
            <p:cNvSpPr/>
            <p:nvPr/>
          </p:nvSpPr>
          <p:spPr>
            <a:xfrm>
              <a:off x="7504176" y="1661160"/>
              <a:ext cx="2426207" cy="237744"/>
            </a:xfrm>
            <a:prstGeom prst="roundRect">
              <a:avLst/>
            </a:prstGeom>
            <a:grpFill/>
          </p:spPr>
          <p:txBody>
            <a:bodyPr wrap="square" lIns="0" tIns="0" rIns="0" bIns="0" rtlCol="0"/>
            <a:lstStyle/>
            <a:p>
              <a:endParaRPr/>
            </a:p>
          </p:txBody>
        </p:sp>
        <p:sp>
          <p:nvSpPr>
            <p:cNvPr id="43" name="object 43">
              <a:extLst>
                <a:ext uri="{FF2B5EF4-FFF2-40B4-BE49-F238E27FC236}">
                  <a16:creationId xmlns:a16="http://schemas.microsoft.com/office/drawing/2014/main" id="{AE1C023C-3C57-BED0-5831-364FE894E79A}"/>
                </a:ext>
              </a:extLst>
            </p:cNvPr>
            <p:cNvSpPr/>
            <p:nvPr/>
          </p:nvSpPr>
          <p:spPr>
            <a:xfrm>
              <a:off x="7525512" y="1682496"/>
              <a:ext cx="2346959" cy="158496"/>
            </a:xfrm>
            <a:prstGeom prst="roundRect">
              <a:avLst/>
            </a:prstGeom>
            <a:grpFill/>
          </p:spPr>
          <p:txBody>
            <a:bodyPr wrap="square" lIns="0" tIns="0" rIns="0" bIns="0" rtlCol="0"/>
            <a:lstStyle/>
            <a:p>
              <a:endParaRPr/>
            </a:p>
          </p:txBody>
        </p:sp>
        <p:sp>
          <p:nvSpPr>
            <p:cNvPr id="44" name="object 44">
              <a:extLst>
                <a:ext uri="{FF2B5EF4-FFF2-40B4-BE49-F238E27FC236}">
                  <a16:creationId xmlns:a16="http://schemas.microsoft.com/office/drawing/2014/main" id="{55C40AAB-8773-45E1-2EA8-2A2E20D5D177}"/>
                </a:ext>
              </a:extLst>
            </p:cNvPr>
            <p:cNvSpPr/>
            <p:nvPr/>
          </p:nvSpPr>
          <p:spPr>
            <a:xfrm>
              <a:off x="7139940" y="1478280"/>
              <a:ext cx="1851659" cy="1143000"/>
            </a:xfrm>
            <a:prstGeom prst="roundRect">
              <a:avLst/>
            </a:prstGeom>
            <a:grpFill/>
          </p:spPr>
          <p:txBody>
            <a:bodyPr wrap="square" lIns="0" tIns="0" rIns="0" bIns="0" rtlCol="0"/>
            <a:lstStyle/>
            <a:p>
              <a:endParaRPr/>
            </a:p>
          </p:txBody>
        </p:sp>
        <p:sp>
          <p:nvSpPr>
            <p:cNvPr id="45" name="object 45">
              <a:extLst>
                <a:ext uri="{FF2B5EF4-FFF2-40B4-BE49-F238E27FC236}">
                  <a16:creationId xmlns:a16="http://schemas.microsoft.com/office/drawing/2014/main" id="{B495EA2E-9514-7886-0049-0795014AF11D}"/>
                </a:ext>
              </a:extLst>
            </p:cNvPr>
            <p:cNvSpPr/>
            <p:nvPr/>
          </p:nvSpPr>
          <p:spPr>
            <a:xfrm>
              <a:off x="7226808" y="1615440"/>
              <a:ext cx="1717548" cy="903731"/>
            </a:xfrm>
            <a:prstGeom prst="roundRect">
              <a:avLst/>
            </a:prstGeom>
            <a:grpFill/>
          </p:spPr>
          <p:txBody>
            <a:bodyPr wrap="square" lIns="0" tIns="0" rIns="0" bIns="0" rtlCol="0"/>
            <a:lstStyle/>
            <a:p>
              <a:endParaRPr/>
            </a:p>
          </p:txBody>
        </p:sp>
        <p:sp>
          <p:nvSpPr>
            <p:cNvPr id="46" name="object 46">
              <a:extLst>
                <a:ext uri="{FF2B5EF4-FFF2-40B4-BE49-F238E27FC236}">
                  <a16:creationId xmlns:a16="http://schemas.microsoft.com/office/drawing/2014/main" id="{4F802BD0-BCEA-F5B4-F3E2-02D10F1CE564}"/>
                </a:ext>
              </a:extLst>
            </p:cNvPr>
            <p:cNvSpPr/>
            <p:nvPr/>
          </p:nvSpPr>
          <p:spPr>
            <a:xfrm>
              <a:off x="7161276" y="1499616"/>
              <a:ext cx="1772412" cy="1063752"/>
            </a:xfrm>
            <a:prstGeom prst="roundRect">
              <a:avLst/>
            </a:prstGeom>
            <a:grpFill/>
          </p:spPr>
          <p:txBody>
            <a:bodyPr wrap="square" lIns="0" tIns="0" rIns="0" bIns="0" rtlCol="0"/>
            <a:lstStyle/>
            <a:p>
              <a:endParaRPr/>
            </a:p>
          </p:txBody>
        </p:sp>
      </p:grpSp>
      <p:sp>
        <p:nvSpPr>
          <p:cNvPr id="47" name="object 47">
            <a:extLst>
              <a:ext uri="{FF2B5EF4-FFF2-40B4-BE49-F238E27FC236}">
                <a16:creationId xmlns:a16="http://schemas.microsoft.com/office/drawing/2014/main" id="{59F17EEC-BF90-D844-1948-303071779A51}"/>
              </a:ext>
            </a:extLst>
          </p:cNvPr>
          <p:cNvSpPr txBox="1">
            <a:spLocks/>
          </p:cNvSpPr>
          <p:nvPr/>
        </p:nvSpPr>
        <p:spPr>
          <a:xfrm>
            <a:off x="3341761" y="1798130"/>
            <a:ext cx="1373505" cy="689932"/>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48" name="object 48">
            <a:extLst>
              <a:ext uri="{FF2B5EF4-FFF2-40B4-BE49-F238E27FC236}">
                <a16:creationId xmlns:a16="http://schemas.microsoft.com/office/drawing/2014/main" id="{4A638BFF-507A-087C-A6D0-40A5E5A2C796}"/>
              </a:ext>
            </a:extLst>
          </p:cNvPr>
          <p:cNvGrpSpPr/>
          <p:nvPr/>
        </p:nvGrpSpPr>
        <p:grpSpPr>
          <a:xfrm>
            <a:off x="5483743" y="1615505"/>
            <a:ext cx="1851659" cy="1143000"/>
            <a:chOff x="9496043" y="1478280"/>
            <a:chExt cx="1851659" cy="1143000"/>
          </a:xfrm>
          <a:solidFill>
            <a:schemeClr val="accent1">
              <a:lumMod val="60000"/>
              <a:lumOff val="40000"/>
            </a:schemeClr>
          </a:solidFill>
        </p:grpSpPr>
        <p:sp>
          <p:nvSpPr>
            <p:cNvPr id="49" name="object 49">
              <a:extLst>
                <a:ext uri="{FF2B5EF4-FFF2-40B4-BE49-F238E27FC236}">
                  <a16:creationId xmlns:a16="http://schemas.microsoft.com/office/drawing/2014/main" id="{11811CCB-B695-5563-700D-BDC873853176}"/>
                </a:ext>
              </a:extLst>
            </p:cNvPr>
            <p:cNvSpPr/>
            <p:nvPr/>
          </p:nvSpPr>
          <p:spPr>
            <a:xfrm>
              <a:off x="9496043" y="1478280"/>
              <a:ext cx="1851659" cy="1143000"/>
            </a:xfrm>
            <a:prstGeom prst="roundRect">
              <a:avLst/>
            </a:prstGeom>
            <a:grpFill/>
          </p:spPr>
          <p:txBody>
            <a:bodyPr wrap="square" lIns="0" tIns="0" rIns="0" bIns="0" rtlCol="0"/>
            <a:lstStyle/>
            <a:p>
              <a:endParaRPr/>
            </a:p>
          </p:txBody>
        </p:sp>
        <p:sp>
          <p:nvSpPr>
            <p:cNvPr id="50" name="object 50">
              <a:extLst>
                <a:ext uri="{FF2B5EF4-FFF2-40B4-BE49-F238E27FC236}">
                  <a16:creationId xmlns:a16="http://schemas.microsoft.com/office/drawing/2014/main" id="{0524ACEF-8899-DB4D-D587-B138B9E6B194}"/>
                </a:ext>
              </a:extLst>
            </p:cNvPr>
            <p:cNvSpPr/>
            <p:nvPr/>
          </p:nvSpPr>
          <p:spPr>
            <a:xfrm>
              <a:off x="9497568" y="1615440"/>
              <a:ext cx="1792224" cy="903731"/>
            </a:xfrm>
            <a:prstGeom prst="roundRect">
              <a:avLst/>
            </a:prstGeom>
            <a:grpFill/>
          </p:spPr>
          <p:txBody>
            <a:bodyPr wrap="square" lIns="0" tIns="0" rIns="0" bIns="0" rtlCol="0"/>
            <a:lstStyle/>
            <a:p>
              <a:endParaRPr/>
            </a:p>
          </p:txBody>
        </p:sp>
        <p:sp>
          <p:nvSpPr>
            <p:cNvPr id="51" name="object 51">
              <a:extLst>
                <a:ext uri="{FF2B5EF4-FFF2-40B4-BE49-F238E27FC236}">
                  <a16:creationId xmlns:a16="http://schemas.microsoft.com/office/drawing/2014/main" id="{03E1F30E-FFFE-11D3-601D-B3C4700287FA}"/>
                </a:ext>
              </a:extLst>
            </p:cNvPr>
            <p:cNvSpPr/>
            <p:nvPr/>
          </p:nvSpPr>
          <p:spPr>
            <a:xfrm>
              <a:off x="9517379" y="1499616"/>
              <a:ext cx="1772412" cy="1063752"/>
            </a:xfrm>
            <a:prstGeom prst="roundRect">
              <a:avLst/>
            </a:prstGeom>
            <a:grpFill/>
          </p:spPr>
          <p:txBody>
            <a:bodyPr wrap="square" lIns="0" tIns="0" rIns="0" bIns="0" rtlCol="0"/>
            <a:lstStyle/>
            <a:p>
              <a:endParaRPr/>
            </a:p>
          </p:txBody>
        </p:sp>
      </p:grpSp>
      <p:sp>
        <p:nvSpPr>
          <p:cNvPr id="52" name="object 52">
            <a:extLst>
              <a:ext uri="{FF2B5EF4-FFF2-40B4-BE49-F238E27FC236}">
                <a16:creationId xmlns:a16="http://schemas.microsoft.com/office/drawing/2014/main" id="{CED609AD-1192-D474-BF3A-47D6139BB0C1}"/>
              </a:ext>
            </a:extLst>
          </p:cNvPr>
          <p:cNvSpPr txBox="1"/>
          <p:nvPr/>
        </p:nvSpPr>
        <p:spPr>
          <a:xfrm>
            <a:off x="5628016" y="1798130"/>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
        <p:nvSpPr>
          <p:cNvPr id="56" name="TextBox 55">
            <a:extLst>
              <a:ext uri="{FF2B5EF4-FFF2-40B4-BE49-F238E27FC236}">
                <a16:creationId xmlns:a16="http://schemas.microsoft.com/office/drawing/2014/main" id="{59B35968-D61E-C752-A4D0-152016DF85AE}"/>
              </a:ext>
            </a:extLst>
          </p:cNvPr>
          <p:cNvSpPr txBox="1"/>
          <p:nvPr/>
        </p:nvSpPr>
        <p:spPr>
          <a:xfrm>
            <a:off x="790656" y="5703251"/>
            <a:ext cx="4140708" cy="584775"/>
          </a:xfrm>
          <a:prstGeom prst="rect">
            <a:avLst/>
          </a:prstGeom>
          <a:noFill/>
        </p:spPr>
        <p:txBody>
          <a:bodyPr wrap="square" rtlCol="0">
            <a:spAutoFit/>
          </a:bodyPr>
          <a:lstStyle/>
          <a:p>
            <a:r>
              <a:rPr lang="en-US" sz="3200" b="1" dirty="0" err="1">
                <a:hlinkClick r:id="rId4"/>
              </a:rPr>
              <a:t>Github</a:t>
            </a:r>
            <a:r>
              <a:rPr lang="en-US" sz="3200" b="1" dirty="0">
                <a:hlinkClick r:id="rId4"/>
              </a:rPr>
              <a:t> Link</a:t>
            </a:r>
            <a:endParaRPr lang="en-US" sz="3200" b="1" dirty="0"/>
          </a:p>
        </p:txBody>
      </p:sp>
      <p:sp>
        <p:nvSpPr>
          <p:cNvPr id="57" name="Rectangle: Diagonal Corners Snipped 56">
            <a:extLst>
              <a:ext uri="{FF2B5EF4-FFF2-40B4-BE49-F238E27FC236}">
                <a16:creationId xmlns:a16="http://schemas.microsoft.com/office/drawing/2014/main" id="{58632EC5-1CE9-06F8-7037-B5F8764E30EF}"/>
              </a:ext>
            </a:extLst>
          </p:cNvPr>
          <p:cNvSpPr/>
          <p:nvPr/>
        </p:nvSpPr>
        <p:spPr>
          <a:xfrm>
            <a:off x="7693221" y="167148"/>
            <a:ext cx="4227871" cy="144835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Diagonal Corners Snipped 57">
            <a:extLst>
              <a:ext uri="{FF2B5EF4-FFF2-40B4-BE49-F238E27FC236}">
                <a16:creationId xmlns:a16="http://schemas.microsoft.com/office/drawing/2014/main" id="{B760407B-913E-82FC-0DF1-E580771F9929}"/>
              </a:ext>
            </a:extLst>
          </p:cNvPr>
          <p:cNvSpPr/>
          <p:nvPr/>
        </p:nvSpPr>
        <p:spPr>
          <a:xfrm>
            <a:off x="7688568" y="4274884"/>
            <a:ext cx="4227871" cy="144835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Diagonal Corners Snipped 58">
            <a:extLst>
              <a:ext uri="{FF2B5EF4-FFF2-40B4-BE49-F238E27FC236}">
                <a16:creationId xmlns:a16="http://schemas.microsoft.com/office/drawing/2014/main" id="{E2C19E0E-2450-EE35-2D3D-34686C1C6CA7}"/>
              </a:ext>
            </a:extLst>
          </p:cNvPr>
          <p:cNvSpPr/>
          <p:nvPr/>
        </p:nvSpPr>
        <p:spPr>
          <a:xfrm>
            <a:off x="7688569" y="2204530"/>
            <a:ext cx="4227871" cy="144835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descr="Graphical user interface&#10;&#10;Description automatically generated with medium confidence">
            <a:extLst>
              <a:ext uri="{FF2B5EF4-FFF2-40B4-BE49-F238E27FC236}">
                <a16:creationId xmlns:a16="http://schemas.microsoft.com/office/drawing/2014/main" id="{33B0B4DC-CE3B-6691-77CB-7123DA823995}"/>
              </a:ext>
            </a:extLst>
          </p:cNvPr>
          <p:cNvPicPr>
            <a:picLocks noChangeAspect="1"/>
          </p:cNvPicPr>
          <p:nvPr/>
        </p:nvPicPr>
        <p:blipFill>
          <a:blip r:embed="rId5"/>
          <a:stretch>
            <a:fillRect/>
          </a:stretch>
        </p:blipFill>
        <p:spPr>
          <a:xfrm>
            <a:off x="7816645" y="337831"/>
            <a:ext cx="3954384" cy="956242"/>
          </a:xfrm>
          <a:prstGeom prst="rect">
            <a:avLst/>
          </a:prstGeom>
        </p:spPr>
      </p:pic>
      <p:pic>
        <p:nvPicPr>
          <p:cNvPr id="63" name="Picture 62" descr="Graphical user interface, application&#10;&#10;Description automatically generated">
            <a:extLst>
              <a:ext uri="{FF2B5EF4-FFF2-40B4-BE49-F238E27FC236}">
                <a16:creationId xmlns:a16="http://schemas.microsoft.com/office/drawing/2014/main" id="{21D000CD-1D5F-D0A8-548D-1F5570DB2BBB}"/>
              </a:ext>
            </a:extLst>
          </p:cNvPr>
          <p:cNvPicPr>
            <a:picLocks noChangeAspect="1"/>
          </p:cNvPicPr>
          <p:nvPr/>
        </p:nvPicPr>
        <p:blipFill>
          <a:blip r:embed="rId6"/>
          <a:stretch>
            <a:fillRect/>
          </a:stretch>
        </p:blipFill>
        <p:spPr>
          <a:xfrm>
            <a:off x="8042787" y="2325307"/>
            <a:ext cx="3519685" cy="1238250"/>
          </a:xfrm>
          <a:prstGeom prst="rect">
            <a:avLst/>
          </a:prstGeom>
        </p:spPr>
      </p:pic>
      <p:pic>
        <p:nvPicPr>
          <p:cNvPr id="65" name="Picture 64" descr="Graphical user interface, text, website&#10;&#10;Description automatically generated">
            <a:extLst>
              <a:ext uri="{FF2B5EF4-FFF2-40B4-BE49-F238E27FC236}">
                <a16:creationId xmlns:a16="http://schemas.microsoft.com/office/drawing/2014/main" id="{8357C752-DA66-639E-316F-268D2AF78DBA}"/>
              </a:ext>
            </a:extLst>
          </p:cNvPr>
          <p:cNvPicPr>
            <a:picLocks noChangeAspect="1"/>
          </p:cNvPicPr>
          <p:nvPr/>
        </p:nvPicPr>
        <p:blipFill>
          <a:blip r:embed="rId7"/>
          <a:stretch>
            <a:fillRect/>
          </a:stretch>
        </p:blipFill>
        <p:spPr>
          <a:xfrm>
            <a:off x="7737568" y="4610164"/>
            <a:ext cx="4129869" cy="73059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7B2EBDA-C46D-41E9-9A31-339C5442E98C}"/>
              </a:ext>
            </a:extLst>
          </p:cNvPr>
          <p:cNvSpPr/>
          <p:nvPr/>
        </p:nvSpPr>
        <p:spPr>
          <a:xfrm>
            <a:off x="6312310" y="0"/>
            <a:ext cx="5892273" cy="68752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2" name="object 6">
            <a:extLst>
              <a:ext uri="{FF2B5EF4-FFF2-40B4-BE49-F238E27FC236}">
                <a16:creationId xmlns:a16="http://schemas.microsoft.com/office/drawing/2014/main" id="{8BADBDCC-D024-3254-1449-FB57880B53F5}"/>
              </a:ext>
            </a:extLst>
          </p:cNvPr>
          <p:cNvSpPr/>
          <p:nvPr/>
        </p:nvSpPr>
        <p:spPr>
          <a:xfrm>
            <a:off x="1050428" y="1891348"/>
            <a:ext cx="237744" cy="1389888"/>
          </a:xfrm>
          <a:prstGeom prst="rect">
            <a:avLst/>
          </a:prstGeom>
          <a:blipFill>
            <a:blip r:embed="rId2"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118531"/>
            <a:ext cx="2743200" cy="401638"/>
          </a:xfrm>
        </p:spPr>
        <p:txBody>
          <a:bodyPr/>
          <a:lstStyle/>
          <a:p>
            <a:fld id="{5075537C-CA84-1446-933C-8E9D027F9201}" type="slidenum">
              <a:rPr lang="en-US" sz="4000" smtClean="0">
                <a:solidFill>
                  <a:schemeClr val="bg1"/>
                </a:solidFill>
              </a:rPr>
              <a:t>8</a:t>
            </a:fld>
            <a:endParaRPr lang="en-US" sz="4000" dirty="0">
              <a:solidFill>
                <a:schemeClr val="bg1"/>
              </a:solidFill>
            </a:endParaRPr>
          </a:p>
        </p:txBody>
      </p:sp>
      <p:grpSp>
        <p:nvGrpSpPr>
          <p:cNvPr id="7" name="object 7">
            <a:extLst>
              <a:ext uri="{FF2B5EF4-FFF2-40B4-BE49-F238E27FC236}">
                <a16:creationId xmlns:a16="http://schemas.microsoft.com/office/drawing/2014/main" id="{8548F0A9-4256-FE9A-94A6-BB5735B5E0D7}"/>
              </a:ext>
            </a:extLst>
          </p:cNvPr>
          <p:cNvGrpSpPr/>
          <p:nvPr/>
        </p:nvGrpSpPr>
        <p:grpSpPr>
          <a:xfrm>
            <a:off x="770011" y="1615505"/>
            <a:ext cx="1851660" cy="1607820"/>
            <a:chOff x="4782311" y="1478280"/>
            <a:chExt cx="1851660" cy="1607820"/>
          </a:xfrm>
          <a:solidFill>
            <a:schemeClr val="accent1">
              <a:lumMod val="60000"/>
              <a:lumOff val="40000"/>
            </a:schemeClr>
          </a:solidFill>
        </p:grpSpPr>
        <p:sp>
          <p:nvSpPr>
            <p:cNvPr id="8" name="object 8">
              <a:extLst>
                <a:ext uri="{FF2B5EF4-FFF2-40B4-BE49-F238E27FC236}">
                  <a16:creationId xmlns:a16="http://schemas.microsoft.com/office/drawing/2014/main" id="{E1845AC5-57C4-9F2E-22C5-F513E0E4F62C}"/>
                </a:ext>
              </a:extLst>
            </p:cNvPr>
            <p:cNvSpPr/>
            <p:nvPr/>
          </p:nvSpPr>
          <p:spPr>
            <a:xfrm>
              <a:off x="5084063" y="1766316"/>
              <a:ext cx="158496" cy="1319784"/>
            </a:xfrm>
            <a:prstGeom prst="roundRect">
              <a:avLst/>
            </a:prstGeom>
            <a:grpFill/>
          </p:spPr>
          <p:txBody>
            <a:bodyPr wrap="square" lIns="0" tIns="0" rIns="0" bIns="0" rtlCol="0"/>
            <a:lstStyle/>
            <a:p>
              <a:endParaRPr>
                <a:solidFill>
                  <a:srgbClr val="1C7DDB"/>
                </a:solidFill>
              </a:endParaRPr>
            </a:p>
          </p:txBody>
        </p:sp>
        <p:sp>
          <p:nvSpPr>
            <p:cNvPr id="9" name="object 9">
              <a:extLst>
                <a:ext uri="{FF2B5EF4-FFF2-40B4-BE49-F238E27FC236}">
                  <a16:creationId xmlns:a16="http://schemas.microsoft.com/office/drawing/2014/main" id="{24DD95B6-19C1-7DBF-7D6B-6CFF0F44E830}"/>
                </a:ext>
              </a:extLst>
            </p:cNvPr>
            <p:cNvSpPr/>
            <p:nvPr/>
          </p:nvSpPr>
          <p:spPr>
            <a:xfrm>
              <a:off x="4782311" y="1478280"/>
              <a:ext cx="1851660" cy="1143000"/>
            </a:xfrm>
            <a:prstGeom prst="roundRect">
              <a:avLst/>
            </a:prstGeom>
            <a:grpFill/>
          </p:spPr>
          <p:txBody>
            <a:bodyPr wrap="square" lIns="0" tIns="0" rIns="0" bIns="0" rtlCol="0"/>
            <a:lstStyle/>
            <a:p>
              <a:endParaRPr>
                <a:solidFill>
                  <a:srgbClr val="1C7DDB"/>
                </a:solidFill>
              </a:endParaRPr>
            </a:p>
          </p:txBody>
        </p:sp>
        <p:sp>
          <p:nvSpPr>
            <p:cNvPr id="10" name="object 10">
              <a:extLst>
                <a:ext uri="{FF2B5EF4-FFF2-40B4-BE49-F238E27FC236}">
                  <a16:creationId xmlns:a16="http://schemas.microsoft.com/office/drawing/2014/main" id="{898786B5-0A9A-3EF7-A90E-0D7743FD7AC8}"/>
                </a:ext>
              </a:extLst>
            </p:cNvPr>
            <p:cNvSpPr/>
            <p:nvPr/>
          </p:nvSpPr>
          <p:spPr>
            <a:xfrm>
              <a:off x="4888991" y="1719072"/>
              <a:ext cx="1677923" cy="696467"/>
            </a:xfrm>
            <a:prstGeom prst="roundRect">
              <a:avLst/>
            </a:prstGeom>
            <a:grpFill/>
          </p:spPr>
          <p:txBody>
            <a:bodyPr wrap="square" lIns="0" tIns="0" rIns="0" bIns="0" rtlCol="0"/>
            <a:lstStyle/>
            <a:p>
              <a:endParaRPr>
                <a:solidFill>
                  <a:srgbClr val="1C7DDB"/>
                </a:solidFill>
              </a:endParaRPr>
            </a:p>
          </p:txBody>
        </p:sp>
        <p:sp>
          <p:nvSpPr>
            <p:cNvPr id="11" name="object 11">
              <a:extLst>
                <a:ext uri="{FF2B5EF4-FFF2-40B4-BE49-F238E27FC236}">
                  <a16:creationId xmlns:a16="http://schemas.microsoft.com/office/drawing/2014/main" id="{07A5DE7B-1BAC-C682-BBBE-557FA26E156F}"/>
                </a:ext>
              </a:extLst>
            </p:cNvPr>
            <p:cNvSpPr/>
            <p:nvPr/>
          </p:nvSpPr>
          <p:spPr>
            <a:xfrm>
              <a:off x="4803647" y="1499616"/>
              <a:ext cx="1772411" cy="1063752"/>
            </a:xfrm>
            <a:prstGeom prst="roundRect">
              <a:avLst/>
            </a:prstGeom>
            <a:grpFill/>
          </p:spPr>
          <p:txBody>
            <a:bodyPr wrap="square" lIns="0" tIns="0" rIns="0" bIns="0" rtlCol="0"/>
            <a:lstStyle/>
            <a:p>
              <a:endParaRPr>
                <a:solidFill>
                  <a:srgbClr val="1C7DDB"/>
                </a:solidFill>
              </a:endParaRPr>
            </a:p>
          </p:txBody>
        </p:sp>
      </p:grpSp>
      <p:sp>
        <p:nvSpPr>
          <p:cNvPr id="12" name="object 12">
            <a:extLst>
              <a:ext uri="{FF2B5EF4-FFF2-40B4-BE49-F238E27FC236}">
                <a16:creationId xmlns:a16="http://schemas.microsoft.com/office/drawing/2014/main" id="{829C5E53-13CF-EE7F-9825-7DC069780F38}"/>
              </a:ext>
            </a:extLst>
          </p:cNvPr>
          <p:cNvSpPr txBox="1"/>
          <p:nvPr/>
        </p:nvSpPr>
        <p:spPr>
          <a:xfrm>
            <a:off x="938900" y="1706175"/>
            <a:ext cx="1327150" cy="972317"/>
          </a:xfrm>
          <a:prstGeom prst="rect">
            <a:avLst/>
          </a:prstGeom>
        </p:spPr>
        <p:txBody>
          <a:bodyPr vert="horz" wrap="square" lIns="0" tIns="36195" rIns="0" bIns="0" rtlCol="0">
            <a:spAutoFit/>
          </a:bodyPr>
          <a:lstStyle/>
          <a:p>
            <a:pPr algn="ctr">
              <a:lnSpc>
                <a:spcPts val="2520"/>
              </a:lnSpc>
              <a:spcBef>
                <a:spcPts val="95"/>
              </a:spcBef>
            </a:pPr>
            <a:r>
              <a:rPr lang="en-US" sz="1600" spc="-25" dirty="0">
                <a:solidFill>
                  <a:srgbClr val="FFFFFF"/>
                </a:solidFill>
                <a:latin typeface="Carlito"/>
                <a:cs typeface="Carlito"/>
              </a:rPr>
              <a:t>Request</a:t>
            </a:r>
            <a:r>
              <a:rPr lang="en-US" sz="1600" spc="-114" dirty="0">
                <a:solidFill>
                  <a:srgbClr val="FFFFFF"/>
                </a:solidFill>
                <a:latin typeface="Carlito"/>
                <a:cs typeface="Carlito"/>
              </a:rPr>
              <a:t> </a:t>
            </a:r>
            <a:r>
              <a:rPr lang="en-US" sz="1600" spc="-5" dirty="0">
                <a:solidFill>
                  <a:srgbClr val="FFFFFF"/>
                </a:solidFill>
                <a:latin typeface="Carlito"/>
                <a:cs typeface="Carlito"/>
              </a:rPr>
              <a:t>Wikipedia</a:t>
            </a:r>
            <a:endParaRPr lang="en-US" sz="1600" dirty="0">
              <a:latin typeface="Carlito"/>
              <a:cs typeface="Carlito"/>
            </a:endParaRPr>
          </a:p>
          <a:p>
            <a:pPr marL="13335" algn="ctr">
              <a:lnSpc>
                <a:spcPts val="2520"/>
              </a:lnSpc>
            </a:pPr>
            <a:r>
              <a:rPr lang="en-US" sz="1600" spc="-25" dirty="0">
                <a:solidFill>
                  <a:srgbClr val="FFFFFF"/>
                </a:solidFill>
                <a:latin typeface="Carlito"/>
                <a:cs typeface="Carlito"/>
              </a:rPr>
              <a:t>html</a:t>
            </a:r>
            <a:endParaRPr lang="en-US" sz="1600" dirty="0">
              <a:latin typeface="Carlito"/>
              <a:cs typeface="Carlito"/>
            </a:endParaRPr>
          </a:p>
        </p:txBody>
      </p:sp>
      <p:grpSp>
        <p:nvGrpSpPr>
          <p:cNvPr id="13" name="object 13">
            <a:extLst>
              <a:ext uri="{FF2B5EF4-FFF2-40B4-BE49-F238E27FC236}">
                <a16:creationId xmlns:a16="http://schemas.microsoft.com/office/drawing/2014/main" id="{B3C2A2BC-D390-3BE8-387B-7C48C8C67481}"/>
              </a:ext>
            </a:extLst>
          </p:cNvPr>
          <p:cNvGrpSpPr/>
          <p:nvPr/>
        </p:nvGrpSpPr>
        <p:grpSpPr>
          <a:xfrm>
            <a:off x="770011" y="2944432"/>
            <a:ext cx="1851660" cy="1666239"/>
            <a:chOff x="4782311" y="2807207"/>
            <a:chExt cx="1851660" cy="1666239"/>
          </a:xfrm>
          <a:solidFill>
            <a:schemeClr val="accent1">
              <a:lumMod val="60000"/>
              <a:lumOff val="40000"/>
            </a:schemeClr>
          </a:solidFill>
        </p:grpSpPr>
        <p:sp>
          <p:nvSpPr>
            <p:cNvPr id="14" name="object 14">
              <a:extLst>
                <a:ext uri="{FF2B5EF4-FFF2-40B4-BE49-F238E27FC236}">
                  <a16:creationId xmlns:a16="http://schemas.microsoft.com/office/drawing/2014/main" id="{3E5AC6C9-DDEF-D791-9DE8-C1531FAE7043}"/>
                </a:ext>
              </a:extLst>
            </p:cNvPr>
            <p:cNvSpPr/>
            <p:nvPr/>
          </p:nvSpPr>
          <p:spPr>
            <a:xfrm>
              <a:off x="5062727" y="3073907"/>
              <a:ext cx="237744" cy="1399032"/>
            </a:xfrm>
            <a:prstGeom prst="roundRect">
              <a:avLst/>
            </a:prstGeom>
            <a:grpFill/>
          </p:spPr>
          <p:txBody>
            <a:bodyPr wrap="square" lIns="0" tIns="0" rIns="0" bIns="0" rtlCol="0"/>
            <a:lstStyle/>
            <a:p>
              <a:endParaRPr/>
            </a:p>
          </p:txBody>
        </p:sp>
        <p:sp>
          <p:nvSpPr>
            <p:cNvPr id="15" name="object 15">
              <a:extLst>
                <a:ext uri="{FF2B5EF4-FFF2-40B4-BE49-F238E27FC236}">
                  <a16:creationId xmlns:a16="http://schemas.microsoft.com/office/drawing/2014/main" id="{A985DA4C-2071-D9FC-EEB6-CFA812481374}"/>
                </a:ext>
              </a:extLst>
            </p:cNvPr>
            <p:cNvSpPr/>
            <p:nvPr/>
          </p:nvSpPr>
          <p:spPr>
            <a:xfrm>
              <a:off x="5084063" y="3095243"/>
              <a:ext cx="158496" cy="1319784"/>
            </a:xfrm>
            <a:prstGeom prst="roundRect">
              <a:avLst/>
            </a:prstGeom>
            <a:grpFill/>
          </p:spPr>
          <p:txBody>
            <a:bodyPr wrap="square" lIns="0" tIns="0" rIns="0" bIns="0" rtlCol="0"/>
            <a:lstStyle/>
            <a:p>
              <a:endParaRPr/>
            </a:p>
          </p:txBody>
        </p:sp>
        <p:sp>
          <p:nvSpPr>
            <p:cNvPr id="16" name="object 16">
              <a:extLst>
                <a:ext uri="{FF2B5EF4-FFF2-40B4-BE49-F238E27FC236}">
                  <a16:creationId xmlns:a16="http://schemas.microsoft.com/office/drawing/2014/main" id="{592EE8B7-A356-25E5-C820-7CDF4A93CA75}"/>
                </a:ext>
              </a:extLst>
            </p:cNvPr>
            <p:cNvSpPr/>
            <p:nvPr/>
          </p:nvSpPr>
          <p:spPr>
            <a:xfrm>
              <a:off x="4782311" y="2807207"/>
              <a:ext cx="1851660" cy="1143000"/>
            </a:xfrm>
            <a:prstGeom prst="roundRect">
              <a:avLst/>
            </a:prstGeom>
            <a:grpFill/>
          </p:spPr>
          <p:txBody>
            <a:bodyPr wrap="square" lIns="0" tIns="0" rIns="0" bIns="0" rtlCol="0"/>
            <a:lstStyle/>
            <a:p>
              <a:endParaRPr/>
            </a:p>
          </p:txBody>
        </p:sp>
        <p:sp>
          <p:nvSpPr>
            <p:cNvPr id="17" name="object 17">
              <a:extLst>
                <a:ext uri="{FF2B5EF4-FFF2-40B4-BE49-F238E27FC236}">
                  <a16:creationId xmlns:a16="http://schemas.microsoft.com/office/drawing/2014/main" id="{BC06C974-134D-9065-B0A4-F17593F4B681}"/>
                </a:ext>
              </a:extLst>
            </p:cNvPr>
            <p:cNvSpPr/>
            <p:nvPr/>
          </p:nvSpPr>
          <p:spPr>
            <a:xfrm>
              <a:off x="4888991" y="2839211"/>
              <a:ext cx="1677923" cy="1115568"/>
            </a:xfrm>
            <a:prstGeom prst="roundRect">
              <a:avLst/>
            </a:prstGeom>
            <a:grpFill/>
          </p:spPr>
          <p:txBody>
            <a:bodyPr wrap="square" lIns="0" tIns="0" rIns="0" bIns="0" rtlCol="0"/>
            <a:lstStyle/>
            <a:p>
              <a:endParaRPr/>
            </a:p>
          </p:txBody>
        </p:sp>
        <p:sp>
          <p:nvSpPr>
            <p:cNvPr id="18" name="object 18">
              <a:extLst>
                <a:ext uri="{FF2B5EF4-FFF2-40B4-BE49-F238E27FC236}">
                  <a16:creationId xmlns:a16="http://schemas.microsoft.com/office/drawing/2014/main" id="{EE72A239-028A-9C9A-B7B2-ED92EB302E34}"/>
                </a:ext>
              </a:extLst>
            </p:cNvPr>
            <p:cNvSpPr/>
            <p:nvPr/>
          </p:nvSpPr>
          <p:spPr>
            <a:xfrm>
              <a:off x="4803647" y="2828543"/>
              <a:ext cx="1772411" cy="1063752"/>
            </a:xfrm>
            <a:prstGeom prst="roundRect">
              <a:avLst/>
            </a:prstGeom>
            <a:grpFill/>
          </p:spPr>
          <p:txBody>
            <a:bodyPr wrap="square" lIns="0" tIns="0" rIns="0" bIns="0" rtlCol="0"/>
            <a:lstStyle/>
            <a:p>
              <a:endParaRPr/>
            </a:p>
          </p:txBody>
        </p:sp>
      </p:grpSp>
      <p:sp>
        <p:nvSpPr>
          <p:cNvPr id="19" name="object 19">
            <a:extLst>
              <a:ext uri="{FF2B5EF4-FFF2-40B4-BE49-F238E27FC236}">
                <a16:creationId xmlns:a16="http://schemas.microsoft.com/office/drawing/2014/main" id="{5C67BCDE-5699-0D91-E1BB-7BD5D7A159D8}"/>
              </a:ext>
            </a:extLst>
          </p:cNvPr>
          <p:cNvSpPr txBox="1"/>
          <p:nvPr/>
        </p:nvSpPr>
        <p:spPr>
          <a:xfrm>
            <a:off x="1003565" y="3023808"/>
            <a:ext cx="1332865" cy="647228"/>
          </a:xfrm>
          <a:prstGeom prst="rect">
            <a:avLst/>
          </a:prstGeom>
        </p:spPr>
        <p:txBody>
          <a:bodyPr vert="horz" wrap="square" lIns="0" tIns="31750" rIns="0" bIns="0" rtlCol="0">
            <a:spAutoFit/>
          </a:bodyPr>
          <a:lstStyle/>
          <a:p>
            <a:pPr marL="73025">
              <a:lnSpc>
                <a:spcPts val="2520"/>
              </a:lnSpc>
              <a:spcBef>
                <a:spcPts val="95"/>
              </a:spcBef>
            </a:pPr>
            <a:r>
              <a:rPr lang="en-US" sz="1600" spc="-15" dirty="0" err="1">
                <a:solidFill>
                  <a:srgbClr val="FFFFFF"/>
                </a:solidFill>
                <a:latin typeface="Carlito"/>
                <a:cs typeface="Carlito"/>
              </a:rPr>
              <a:t>BeautifulSoup</a:t>
            </a:r>
            <a:endParaRPr lang="en-US" sz="1600" dirty="0">
              <a:latin typeface="Carlito"/>
              <a:cs typeface="Carlito"/>
            </a:endParaRPr>
          </a:p>
          <a:p>
            <a:pPr marL="12700">
              <a:lnSpc>
                <a:spcPts val="2520"/>
              </a:lnSpc>
            </a:pPr>
            <a:r>
              <a:rPr lang="en-US" sz="1600" spc="-20" dirty="0">
                <a:solidFill>
                  <a:srgbClr val="FFFFFF"/>
                </a:solidFill>
                <a:latin typeface="Carlito"/>
                <a:cs typeface="Carlito"/>
              </a:rPr>
              <a:t>html5lib</a:t>
            </a:r>
            <a:r>
              <a:rPr lang="en-US" sz="1600" spc="-105" dirty="0">
                <a:solidFill>
                  <a:srgbClr val="FFFFFF"/>
                </a:solidFill>
                <a:latin typeface="Carlito"/>
                <a:cs typeface="Carlito"/>
              </a:rPr>
              <a:t> </a:t>
            </a:r>
            <a:r>
              <a:rPr lang="en-US" sz="1600" spc="-35" dirty="0">
                <a:solidFill>
                  <a:srgbClr val="FFFFFF"/>
                </a:solidFill>
                <a:latin typeface="Carlito"/>
                <a:cs typeface="Carlito"/>
              </a:rPr>
              <a:t>Parser</a:t>
            </a:r>
            <a:endParaRPr lang="en-US" sz="1600" dirty="0">
              <a:latin typeface="Carlito"/>
              <a:cs typeface="Carlito"/>
            </a:endParaRPr>
          </a:p>
        </p:txBody>
      </p:sp>
      <p:grpSp>
        <p:nvGrpSpPr>
          <p:cNvPr id="20" name="object 20">
            <a:extLst>
              <a:ext uri="{FF2B5EF4-FFF2-40B4-BE49-F238E27FC236}">
                <a16:creationId xmlns:a16="http://schemas.microsoft.com/office/drawing/2014/main" id="{368DFFBF-66C1-59D0-C156-F51D8A3BE565}"/>
              </a:ext>
            </a:extLst>
          </p:cNvPr>
          <p:cNvGrpSpPr/>
          <p:nvPr/>
        </p:nvGrpSpPr>
        <p:grpSpPr>
          <a:xfrm>
            <a:off x="770011" y="4274884"/>
            <a:ext cx="2790825" cy="1141730"/>
            <a:chOff x="4782311" y="4137659"/>
            <a:chExt cx="2790825" cy="1141730"/>
          </a:xfrm>
          <a:solidFill>
            <a:schemeClr val="accent1">
              <a:lumMod val="60000"/>
              <a:lumOff val="40000"/>
            </a:schemeClr>
          </a:solidFill>
        </p:grpSpPr>
        <p:sp>
          <p:nvSpPr>
            <p:cNvPr id="21" name="object 21">
              <a:extLst>
                <a:ext uri="{FF2B5EF4-FFF2-40B4-BE49-F238E27FC236}">
                  <a16:creationId xmlns:a16="http://schemas.microsoft.com/office/drawing/2014/main" id="{D2A29874-1C7B-B06C-A572-0CE6F5762080}"/>
                </a:ext>
              </a:extLst>
            </p:cNvPr>
            <p:cNvSpPr/>
            <p:nvPr/>
          </p:nvSpPr>
          <p:spPr>
            <a:xfrm>
              <a:off x="5146547" y="4319015"/>
              <a:ext cx="2426207" cy="239268"/>
            </a:xfrm>
            <a:prstGeom prst="roundRect">
              <a:avLst/>
            </a:prstGeom>
            <a:grpFill/>
          </p:spPr>
          <p:txBody>
            <a:bodyPr wrap="square" lIns="0" tIns="0" rIns="0" bIns="0" rtlCol="0"/>
            <a:lstStyle/>
            <a:p>
              <a:endParaRPr/>
            </a:p>
          </p:txBody>
        </p:sp>
        <p:sp>
          <p:nvSpPr>
            <p:cNvPr id="22" name="object 22">
              <a:extLst>
                <a:ext uri="{FF2B5EF4-FFF2-40B4-BE49-F238E27FC236}">
                  <a16:creationId xmlns:a16="http://schemas.microsoft.com/office/drawing/2014/main" id="{23D95734-3506-BAEA-33AA-24632579C7AE}"/>
                </a:ext>
              </a:extLst>
            </p:cNvPr>
            <p:cNvSpPr/>
            <p:nvPr/>
          </p:nvSpPr>
          <p:spPr>
            <a:xfrm>
              <a:off x="5167883" y="4340351"/>
              <a:ext cx="2346960" cy="160019"/>
            </a:xfrm>
            <a:prstGeom prst="roundRect">
              <a:avLst/>
            </a:prstGeom>
            <a:grpFill/>
          </p:spPr>
          <p:txBody>
            <a:bodyPr wrap="square" lIns="0" tIns="0" rIns="0" bIns="0" rtlCol="0"/>
            <a:lstStyle/>
            <a:p>
              <a:endParaRPr/>
            </a:p>
          </p:txBody>
        </p:sp>
        <p:sp>
          <p:nvSpPr>
            <p:cNvPr id="23" name="object 23">
              <a:extLst>
                <a:ext uri="{FF2B5EF4-FFF2-40B4-BE49-F238E27FC236}">
                  <a16:creationId xmlns:a16="http://schemas.microsoft.com/office/drawing/2014/main" id="{907C8AF8-7C85-71DC-CDBC-12809B47F6C8}"/>
                </a:ext>
              </a:extLst>
            </p:cNvPr>
            <p:cNvSpPr/>
            <p:nvPr/>
          </p:nvSpPr>
          <p:spPr>
            <a:xfrm>
              <a:off x="4782311" y="4137659"/>
              <a:ext cx="1851660" cy="1141476"/>
            </a:xfrm>
            <a:prstGeom prst="roundRect">
              <a:avLst/>
            </a:prstGeom>
            <a:grpFill/>
          </p:spPr>
          <p:txBody>
            <a:bodyPr wrap="square" lIns="0" tIns="0" rIns="0" bIns="0" rtlCol="0"/>
            <a:lstStyle/>
            <a:p>
              <a:endParaRPr/>
            </a:p>
          </p:txBody>
        </p:sp>
        <p:sp>
          <p:nvSpPr>
            <p:cNvPr id="24" name="object 24">
              <a:extLst>
                <a:ext uri="{FF2B5EF4-FFF2-40B4-BE49-F238E27FC236}">
                  <a16:creationId xmlns:a16="http://schemas.microsoft.com/office/drawing/2014/main" id="{ACE7E210-ACA1-30FB-754E-556CD0F1403D}"/>
                </a:ext>
              </a:extLst>
            </p:cNvPr>
            <p:cNvSpPr/>
            <p:nvPr/>
          </p:nvSpPr>
          <p:spPr>
            <a:xfrm>
              <a:off x="4850891" y="4273295"/>
              <a:ext cx="1755648" cy="905256"/>
            </a:xfrm>
            <a:prstGeom prst="roundRect">
              <a:avLst/>
            </a:prstGeom>
            <a:grpFill/>
          </p:spPr>
          <p:txBody>
            <a:bodyPr wrap="square" lIns="0" tIns="0" rIns="0" bIns="0" rtlCol="0"/>
            <a:lstStyle/>
            <a:p>
              <a:endParaRPr/>
            </a:p>
          </p:txBody>
        </p:sp>
        <p:sp>
          <p:nvSpPr>
            <p:cNvPr id="25" name="object 25">
              <a:extLst>
                <a:ext uri="{FF2B5EF4-FFF2-40B4-BE49-F238E27FC236}">
                  <a16:creationId xmlns:a16="http://schemas.microsoft.com/office/drawing/2014/main" id="{EC693D19-D18A-1FA7-73E8-26362C139FDA}"/>
                </a:ext>
              </a:extLst>
            </p:cNvPr>
            <p:cNvSpPr/>
            <p:nvPr/>
          </p:nvSpPr>
          <p:spPr>
            <a:xfrm>
              <a:off x="4803647" y="4158995"/>
              <a:ext cx="1772411" cy="1062227"/>
            </a:xfrm>
            <a:prstGeom prst="roundRect">
              <a:avLst/>
            </a:prstGeom>
            <a:grpFill/>
          </p:spPr>
          <p:txBody>
            <a:bodyPr wrap="square" lIns="0" tIns="0" rIns="0" bIns="0" rtlCol="0"/>
            <a:lstStyle/>
            <a:p>
              <a:endParaRPr/>
            </a:p>
          </p:txBody>
        </p:sp>
      </p:grpSp>
      <p:sp>
        <p:nvSpPr>
          <p:cNvPr id="26" name="object 26">
            <a:extLst>
              <a:ext uri="{FF2B5EF4-FFF2-40B4-BE49-F238E27FC236}">
                <a16:creationId xmlns:a16="http://schemas.microsoft.com/office/drawing/2014/main" id="{B6D221F3-8F74-0A9B-AC6A-AC3B3744CAD0}"/>
              </a:ext>
            </a:extLst>
          </p:cNvPr>
          <p:cNvSpPr txBox="1"/>
          <p:nvPr/>
        </p:nvSpPr>
        <p:spPr>
          <a:xfrm>
            <a:off x="965465" y="4458145"/>
            <a:ext cx="1403985" cy="628634"/>
          </a:xfrm>
          <a:prstGeom prst="rect">
            <a:avLst/>
          </a:prstGeom>
        </p:spPr>
        <p:txBody>
          <a:bodyPr vert="horz" wrap="square" lIns="0" tIns="35560" rIns="0" bIns="0" rtlCol="0">
            <a:spAutoFit/>
          </a:bodyPr>
          <a:lstStyle/>
          <a:p>
            <a:pPr marL="334010" marR="5080" indent="-321945">
              <a:lnSpc>
                <a:spcPts val="2430"/>
              </a:lnSpc>
              <a:spcBef>
                <a:spcPts val="350"/>
              </a:spcBef>
            </a:pPr>
            <a:r>
              <a:rPr lang="en-US" sz="1600" spc="-15" dirty="0">
                <a:solidFill>
                  <a:srgbClr val="FFFFFF"/>
                </a:solidFill>
                <a:latin typeface="Carlito"/>
                <a:cs typeface="Carlito"/>
              </a:rPr>
              <a:t>Find </a:t>
            </a:r>
            <a:r>
              <a:rPr lang="en-US" sz="1600" spc="-5" dirty="0">
                <a:solidFill>
                  <a:srgbClr val="FFFFFF"/>
                </a:solidFill>
                <a:latin typeface="Carlito"/>
                <a:cs typeface="Carlito"/>
              </a:rPr>
              <a:t>launch</a:t>
            </a:r>
            <a:r>
              <a:rPr lang="en-US" sz="1600" spc="-145" dirty="0">
                <a:solidFill>
                  <a:srgbClr val="FFFFFF"/>
                </a:solidFill>
                <a:latin typeface="Carlito"/>
                <a:cs typeface="Carlito"/>
              </a:rPr>
              <a:t> </a:t>
            </a:r>
            <a:r>
              <a:rPr lang="en-US" sz="1600" spc="-40" dirty="0">
                <a:solidFill>
                  <a:srgbClr val="FFFFFF"/>
                </a:solidFill>
                <a:latin typeface="Carlito"/>
                <a:cs typeface="Carlito"/>
              </a:rPr>
              <a:t>info  </a:t>
            </a:r>
            <a:r>
              <a:rPr lang="en-US" sz="1600" spc="-25" dirty="0">
                <a:solidFill>
                  <a:srgbClr val="FFFFFF"/>
                </a:solidFill>
                <a:latin typeface="Carlito"/>
                <a:cs typeface="Carlito"/>
              </a:rPr>
              <a:t>html</a:t>
            </a:r>
            <a:r>
              <a:rPr lang="en-US" sz="1600" spc="-70" dirty="0">
                <a:solidFill>
                  <a:srgbClr val="FFFFFF"/>
                </a:solidFill>
                <a:latin typeface="Carlito"/>
                <a:cs typeface="Carlito"/>
              </a:rPr>
              <a:t> </a:t>
            </a:r>
            <a:r>
              <a:rPr lang="en-US" sz="1600" spc="-20" dirty="0">
                <a:solidFill>
                  <a:srgbClr val="FFFFFF"/>
                </a:solidFill>
                <a:latin typeface="Carlito"/>
                <a:cs typeface="Carlito"/>
              </a:rPr>
              <a:t>table</a:t>
            </a:r>
            <a:endParaRPr lang="en-US" sz="1600" dirty="0">
              <a:latin typeface="Carlito"/>
              <a:cs typeface="Carlito"/>
            </a:endParaRPr>
          </a:p>
        </p:txBody>
      </p:sp>
      <p:grpSp>
        <p:nvGrpSpPr>
          <p:cNvPr id="27" name="object 27">
            <a:extLst>
              <a:ext uri="{FF2B5EF4-FFF2-40B4-BE49-F238E27FC236}">
                <a16:creationId xmlns:a16="http://schemas.microsoft.com/office/drawing/2014/main" id="{0C171E0D-DB29-3ED1-B2F7-89F47EE89C8C}"/>
              </a:ext>
            </a:extLst>
          </p:cNvPr>
          <p:cNvGrpSpPr/>
          <p:nvPr/>
        </p:nvGrpSpPr>
        <p:grpSpPr>
          <a:xfrm>
            <a:off x="3127640" y="3211132"/>
            <a:ext cx="1851659" cy="2205228"/>
            <a:chOff x="7139940" y="3073907"/>
            <a:chExt cx="1851659" cy="2205228"/>
          </a:xfrm>
          <a:solidFill>
            <a:schemeClr val="accent1">
              <a:lumMod val="60000"/>
              <a:lumOff val="40000"/>
            </a:schemeClr>
          </a:solidFill>
        </p:grpSpPr>
        <p:sp>
          <p:nvSpPr>
            <p:cNvPr id="28" name="object 28">
              <a:extLst>
                <a:ext uri="{FF2B5EF4-FFF2-40B4-BE49-F238E27FC236}">
                  <a16:creationId xmlns:a16="http://schemas.microsoft.com/office/drawing/2014/main" id="{97DFE05E-65D1-F033-D55A-182EB1766CE3}"/>
                </a:ext>
              </a:extLst>
            </p:cNvPr>
            <p:cNvSpPr/>
            <p:nvPr/>
          </p:nvSpPr>
          <p:spPr>
            <a:xfrm>
              <a:off x="7418832" y="3073907"/>
              <a:ext cx="239268" cy="1399032"/>
            </a:xfrm>
            <a:prstGeom prst="roundRect">
              <a:avLst/>
            </a:prstGeom>
            <a:grpFill/>
          </p:spPr>
          <p:txBody>
            <a:bodyPr wrap="square" lIns="0" tIns="0" rIns="0" bIns="0" rtlCol="0"/>
            <a:lstStyle/>
            <a:p>
              <a:endParaRPr/>
            </a:p>
          </p:txBody>
        </p:sp>
        <p:sp>
          <p:nvSpPr>
            <p:cNvPr id="29" name="object 29">
              <a:extLst>
                <a:ext uri="{FF2B5EF4-FFF2-40B4-BE49-F238E27FC236}">
                  <a16:creationId xmlns:a16="http://schemas.microsoft.com/office/drawing/2014/main" id="{FC02B156-D3E3-10CB-01D7-68B3F0BA4CF2}"/>
                </a:ext>
              </a:extLst>
            </p:cNvPr>
            <p:cNvSpPr/>
            <p:nvPr/>
          </p:nvSpPr>
          <p:spPr>
            <a:xfrm>
              <a:off x="7440168" y="3095243"/>
              <a:ext cx="160020" cy="1319784"/>
            </a:xfrm>
            <a:prstGeom prst="roundRect">
              <a:avLst/>
            </a:prstGeom>
            <a:grpFill/>
          </p:spPr>
          <p:txBody>
            <a:bodyPr wrap="square" lIns="0" tIns="0" rIns="0" bIns="0" rtlCol="0"/>
            <a:lstStyle/>
            <a:p>
              <a:endParaRPr/>
            </a:p>
          </p:txBody>
        </p:sp>
        <p:sp>
          <p:nvSpPr>
            <p:cNvPr id="30" name="object 30">
              <a:extLst>
                <a:ext uri="{FF2B5EF4-FFF2-40B4-BE49-F238E27FC236}">
                  <a16:creationId xmlns:a16="http://schemas.microsoft.com/office/drawing/2014/main" id="{9DB6B208-9BE5-81B2-0455-7770C7E5B21A}"/>
                </a:ext>
              </a:extLst>
            </p:cNvPr>
            <p:cNvSpPr/>
            <p:nvPr/>
          </p:nvSpPr>
          <p:spPr>
            <a:xfrm>
              <a:off x="7139940" y="4137659"/>
              <a:ext cx="1851659" cy="1141476"/>
            </a:xfrm>
            <a:prstGeom prst="roundRect">
              <a:avLst/>
            </a:prstGeom>
            <a:grpFill/>
          </p:spPr>
          <p:txBody>
            <a:bodyPr wrap="square" lIns="0" tIns="0" rIns="0" bIns="0" rtlCol="0"/>
            <a:lstStyle/>
            <a:p>
              <a:endParaRPr/>
            </a:p>
          </p:txBody>
        </p:sp>
        <p:sp>
          <p:nvSpPr>
            <p:cNvPr id="31" name="object 31">
              <a:extLst>
                <a:ext uri="{FF2B5EF4-FFF2-40B4-BE49-F238E27FC236}">
                  <a16:creationId xmlns:a16="http://schemas.microsoft.com/office/drawing/2014/main" id="{AD4FE111-DB10-657C-63CA-CAC3BEED6EBC}"/>
                </a:ext>
              </a:extLst>
            </p:cNvPr>
            <p:cNvSpPr/>
            <p:nvPr/>
          </p:nvSpPr>
          <p:spPr>
            <a:xfrm>
              <a:off x="7173468" y="4378451"/>
              <a:ext cx="1760220" cy="694944"/>
            </a:xfrm>
            <a:prstGeom prst="roundRect">
              <a:avLst/>
            </a:prstGeom>
            <a:grpFill/>
          </p:spPr>
          <p:txBody>
            <a:bodyPr wrap="square" lIns="0" tIns="0" rIns="0" bIns="0" rtlCol="0"/>
            <a:lstStyle/>
            <a:p>
              <a:endParaRPr/>
            </a:p>
          </p:txBody>
        </p:sp>
        <p:sp>
          <p:nvSpPr>
            <p:cNvPr id="32" name="object 32">
              <a:extLst>
                <a:ext uri="{FF2B5EF4-FFF2-40B4-BE49-F238E27FC236}">
                  <a16:creationId xmlns:a16="http://schemas.microsoft.com/office/drawing/2014/main" id="{F2A5BCA8-A17D-2DB5-E8A1-91646EEF573F}"/>
                </a:ext>
              </a:extLst>
            </p:cNvPr>
            <p:cNvSpPr/>
            <p:nvPr/>
          </p:nvSpPr>
          <p:spPr>
            <a:xfrm>
              <a:off x="7161276" y="4158995"/>
              <a:ext cx="1772412" cy="1062227"/>
            </a:xfrm>
            <a:prstGeom prst="roundRect">
              <a:avLst/>
            </a:prstGeom>
            <a:grpFill/>
          </p:spPr>
          <p:txBody>
            <a:bodyPr wrap="square" lIns="0" tIns="0" rIns="0" bIns="0" rtlCol="0"/>
            <a:lstStyle/>
            <a:p>
              <a:endParaRPr/>
            </a:p>
          </p:txBody>
        </p:sp>
      </p:grpSp>
      <p:sp>
        <p:nvSpPr>
          <p:cNvPr id="33" name="object 33">
            <a:extLst>
              <a:ext uri="{FF2B5EF4-FFF2-40B4-BE49-F238E27FC236}">
                <a16:creationId xmlns:a16="http://schemas.microsoft.com/office/drawing/2014/main" id="{F88B2961-9B29-C60D-8537-1AD636F8E8BD}"/>
              </a:ext>
            </a:extLst>
          </p:cNvPr>
          <p:cNvSpPr txBox="1"/>
          <p:nvPr/>
        </p:nvSpPr>
        <p:spPr>
          <a:xfrm>
            <a:off x="3288421" y="4562667"/>
            <a:ext cx="1483995" cy="282770"/>
          </a:xfrm>
          <a:prstGeom prst="rect">
            <a:avLst/>
          </a:prstGeom>
        </p:spPr>
        <p:txBody>
          <a:bodyPr vert="horz" wrap="square" lIns="0" tIns="36195" rIns="0" bIns="0" rtlCol="0">
            <a:spAutoFit/>
          </a:bodyPr>
          <a:lstStyle/>
          <a:p>
            <a:pPr marL="12700">
              <a:lnSpc>
                <a:spcPct val="100000"/>
              </a:lnSpc>
              <a:spcBef>
                <a:spcPts val="95"/>
              </a:spcBef>
            </a:pPr>
            <a:r>
              <a:rPr lang="en-US" sz="1600" spc="-40" dirty="0">
                <a:solidFill>
                  <a:srgbClr val="FFFFFF"/>
                </a:solidFill>
                <a:latin typeface="Carlito"/>
                <a:cs typeface="Carlito"/>
              </a:rPr>
              <a:t>Create</a:t>
            </a:r>
            <a:r>
              <a:rPr lang="en-US" sz="1600" spc="-70" dirty="0">
                <a:solidFill>
                  <a:srgbClr val="FFFFFF"/>
                </a:solidFill>
                <a:latin typeface="Carlito"/>
                <a:cs typeface="Carlito"/>
              </a:rPr>
              <a:t> </a:t>
            </a:r>
            <a:r>
              <a:rPr lang="en-US" sz="1600" spc="-10" dirty="0">
                <a:solidFill>
                  <a:srgbClr val="FFFFFF"/>
                </a:solidFill>
                <a:latin typeface="Carlito"/>
                <a:cs typeface="Carlito"/>
              </a:rPr>
              <a:t>dictionary</a:t>
            </a:r>
            <a:endParaRPr lang="en-US" sz="1600" dirty="0">
              <a:latin typeface="Carlito"/>
              <a:cs typeface="Carlito"/>
            </a:endParaRPr>
          </a:p>
        </p:txBody>
      </p:sp>
      <p:grpSp>
        <p:nvGrpSpPr>
          <p:cNvPr id="34" name="object 34">
            <a:extLst>
              <a:ext uri="{FF2B5EF4-FFF2-40B4-BE49-F238E27FC236}">
                <a16:creationId xmlns:a16="http://schemas.microsoft.com/office/drawing/2014/main" id="{FDF201F6-8931-B62A-5A09-DC517955A98C}"/>
              </a:ext>
            </a:extLst>
          </p:cNvPr>
          <p:cNvGrpSpPr/>
          <p:nvPr/>
        </p:nvGrpSpPr>
        <p:grpSpPr>
          <a:xfrm>
            <a:off x="3127640" y="1882204"/>
            <a:ext cx="1851659" cy="2205228"/>
            <a:chOff x="7139940" y="1744979"/>
            <a:chExt cx="1851659" cy="2205228"/>
          </a:xfrm>
          <a:solidFill>
            <a:schemeClr val="accent1">
              <a:lumMod val="60000"/>
              <a:lumOff val="40000"/>
            </a:schemeClr>
          </a:solidFill>
        </p:grpSpPr>
        <p:sp>
          <p:nvSpPr>
            <p:cNvPr id="35" name="object 35">
              <a:extLst>
                <a:ext uri="{FF2B5EF4-FFF2-40B4-BE49-F238E27FC236}">
                  <a16:creationId xmlns:a16="http://schemas.microsoft.com/office/drawing/2014/main" id="{DD52C43A-72CB-8D23-6329-C4A807EBABCE}"/>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36" name="object 36">
              <a:extLst>
                <a:ext uri="{FF2B5EF4-FFF2-40B4-BE49-F238E27FC236}">
                  <a16:creationId xmlns:a16="http://schemas.microsoft.com/office/drawing/2014/main" id="{1C693BB0-1283-3F19-2860-C12C53E4D1B1}"/>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37" name="object 37">
              <a:extLst>
                <a:ext uri="{FF2B5EF4-FFF2-40B4-BE49-F238E27FC236}">
                  <a16:creationId xmlns:a16="http://schemas.microsoft.com/office/drawing/2014/main" id="{0549FEE3-4127-83E8-95D0-AFBA158C22B4}"/>
                </a:ext>
              </a:extLst>
            </p:cNvPr>
            <p:cNvSpPr/>
            <p:nvPr/>
          </p:nvSpPr>
          <p:spPr>
            <a:xfrm>
              <a:off x="7139940" y="2807207"/>
              <a:ext cx="1851659" cy="1143000"/>
            </a:xfrm>
            <a:prstGeom prst="roundRect">
              <a:avLst/>
            </a:prstGeom>
            <a:grpFill/>
          </p:spPr>
          <p:txBody>
            <a:bodyPr wrap="square" lIns="0" tIns="0" rIns="0" bIns="0" rtlCol="0"/>
            <a:lstStyle/>
            <a:p>
              <a:endParaRPr/>
            </a:p>
          </p:txBody>
        </p:sp>
        <p:sp>
          <p:nvSpPr>
            <p:cNvPr id="38" name="object 38">
              <a:extLst>
                <a:ext uri="{FF2B5EF4-FFF2-40B4-BE49-F238E27FC236}">
                  <a16:creationId xmlns:a16="http://schemas.microsoft.com/office/drawing/2014/main" id="{65264613-BA7B-8397-E8E9-462E0F61D77C}"/>
                </a:ext>
              </a:extLst>
            </p:cNvPr>
            <p:cNvSpPr/>
            <p:nvPr/>
          </p:nvSpPr>
          <p:spPr>
            <a:xfrm>
              <a:off x="7164325" y="3047999"/>
              <a:ext cx="1780032" cy="696468"/>
            </a:xfrm>
            <a:prstGeom prst="rect">
              <a:avLst/>
            </a:prstGeom>
            <a:grpFill/>
          </p:spPr>
          <p:txBody>
            <a:bodyPr wrap="square" lIns="0" tIns="0" rIns="0" bIns="0" rtlCol="0"/>
            <a:lstStyle/>
            <a:p>
              <a:endParaRPr/>
            </a:p>
          </p:txBody>
        </p:sp>
        <p:sp>
          <p:nvSpPr>
            <p:cNvPr id="39" name="object 39">
              <a:extLst>
                <a:ext uri="{FF2B5EF4-FFF2-40B4-BE49-F238E27FC236}">
                  <a16:creationId xmlns:a16="http://schemas.microsoft.com/office/drawing/2014/main" id="{5F57149C-F372-0DAE-5FEC-D2FEC62DFE32}"/>
                </a:ext>
              </a:extLst>
            </p:cNvPr>
            <p:cNvSpPr/>
            <p:nvPr/>
          </p:nvSpPr>
          <p:spPr>
            <a:xfrm>
              <a:off x="7226808" y="2886583"/>
              <a:ext cx="1706879" cy="977921"/>
            </a:xfrm>
            <a:prstGeom prst="rect">
              <a:avLst/>
            </a:prstGeom>
            <a:grpFill/>
          </p:spPr>
          <p:txBody>
            <a:bodyPr wrap="square" lIns="0" tIns="0" rIns="0" bIns="0" rtlCol="0"/>
            <a:lstStyle/>
            <a:p>
              <a:endParaRPr/>
            </a:p>
          </p:txBody>
        </p:sp>
      </p:grpSp>
      <p:sp>
        <p:nvSpPr>
          <p:cNvPr id="40" name="object 40">
            <a:extLst>
              <a:ext uri="{FF2B5EF4-FFF2-40B4-BE49-F238E27FC236}">
                <a16:creationId xmlns:a16="http://schemas.microsoft.com/office/drawing/2014/main" id="{F93D750B-D528-1348-E253-8617A08D8392}"/>
              </a:ext>
            </a:extLst>
          </p:cNvPr>
          <p:cNvSpPr txBox="1"/>
          <p:nvPr/>
        </p:nvSpPr>
        <p:spPr>
          <a:xfrm>
            <a:off x="3236784" y="3045396"/>
            <a:ext cx="1492885" cy="942694"/>
          </a:xfrm>
          <a:prstGeom prst="rect">
            <a:avLst/>
          </a:prstGeom>
        </p:spPr>
        <p:txBody>
          <a:bodyPr vert="horz" wrap="square" lIns="0" tIns="36195" rIns="0" bIns="0" rtlCol="0">
            <a:spAutoFit/>
          </a:bodyPr>
          <a:lstStyle/>
          <a:p>
            <a:pPr marL="12700" marR="5080" algn="ctr">
              <a:lnSpc>
                <a:spcPct val="91600"/>
              </a:lnSpc>
              <a:spcBef>
                <a:spcPts val="315"/>
              </a:spcBef>
            </a:pPr>
            <a:r>
              <a:rPr lang="en-US" sz="1600" spc="-45" dirty="0">
                <a:solidFill>
                  <a:srgbClr val="FFFFFF"/>
                </a:solidFill>
                <a:latin typeface="Carlito"/>
                <a:cs typeface="Carlito"/>
              </a:rPr>
              <a:t>Iterate</a:t>
            </a:r>
            <a:r>
              <a:rPr lang="en-US" sz="1600" spc="-135" dirty="0">
                <a:solidFill>
                  <a:srgbClr val="FFFFFF"/>
                </a:solidFill>
                <a:latin typeface="Carlito"/>
                <a:cs typeface="Carlito"/>
              </a:rPr>
              <a:t> </a:t>
            </a:r>
            <a:r>
              <a:rPr lang="en-US" sz="1600" spc="-20" dirty="0">
                <a:solidFill>
                  <a:srgbClr val="FFFFFF"/>
                </a:solidFill>
                <a:latin typeface="Carlito"/>
                <a:cs typeface="Carlito"/>
              </a:rPr>
              <a:t>through  table </a:t>
            </a:r>
            <a:r>
              <a:rPr lang="en-US" sz="1600" spc="-5" dirty="0">
                <a:solidFill>
                  <a:srgbClr val="FFFFFF"/>
                </a:solidFill>
                <a:latin typeface="Carlito"/>
                <a:cs typeface="Carlito"/>
              </a:rPr>
              <a:t>cells </a:t>
            </a:r>
            <a:r>
              <a:rPr lang="en-US" sz="1600" spc="-30" dirty="0">
                <a:solidFill>
                  <a:srgbClr val="FFFFFF"/>
                </a:solidFill>
                <a:latin typeface="Carlito"/>
                <a:cs typeface="Carlito"/>
              </a:rPr>
              <a:t>to  extract </a:t>
            </a:r>
            <a:r>
              <a:rPr lang="en-US" sz="1600" spc="-35" dirty="0">
                <a:solidFill>
                  <a:srgbClr val="FFFFFF"/>
                </a:solidFill>
                <a:latin typeface="Carlito"/>
                <a:cs typeface="Carlito"/>
              </a:rPr>
              <a:t>data </a:t>
            </a:r>
            <a:r>
              <a:rPr lang="en-US" sz="1600" spc="-30" dirty="0">
                <a:solidFill>
                  <a:srgbClr val="FFFFFF"/>
                </a:solidFill>
                <a:latin typeface="Carlito"/>
                <a:cs typeface="Carlito"/>
              </a:rPr>
              <a:t>to  </a:t>
            </a:r>
            <a:r>
              <a:rPr lang="en-US" sz="1600" spc="-10" dirty="0">
                <a:solidFill>
                  <a:srgbClr val="FFFFFF"/>
                </a:solidFill>
                <a:latin typeface="Carlito"/>
                <a:cs typeface="Carlito"/>
              </a:rPr>
              <a:t>dictionary</a:t>
            </a:r>
            <a:endParaRPr lang="en-US" sz="1600" dirty="0">
              <a:latin typeface="Carlito"/>
              <a:cs typeface="Carlito"/>
            </a:endParaRPr>
          </a:p>
        </p:txBody>
      </p:sp>
      <p:grpSp>
        <p:nvGrpSpPr>
          <p:cNvPr id="41" name="object 41">
            <a:extLst>
              <a:ext uri="{FF2B5EF4-FFF2-40B4-BE49-F238E27FC236}">
                <a16:creationId xmlns:a16="http://schemas.microsoft.com/office/drawing/2014/main" id="{36595229-EE8E-97F4-BFA7-BB0514C6CBB8}"/>
              </a:ext>
            </a:extLst>
          </p:cNvPr>
          <p:cNvGrpSpPr/>
          <p:nvPr/>
        </p:nvGrpSpPr>
        <p:grpSpPr>
          <a:xfrm>
            <a:off x="3127640" y="1615505"/>
            <a:ext cx="1851659" cy="1143000"/>
            <a:chOff x="7139940" y="1478280"/>
            <a:chExt cx="1851659" cy="1143000"/>
          </a:xfrm>
          <a:solidFill>
            <a:schemeClr val="accent1">
              <a:lumMod val="60000"/>
              <a:lumOff val="40000"/>
            </a:schemeClr>
          </a:solidFill>
        </p:grpSpPr>
        <p:sp>
          <p:nvSpPr>
            <p:cNvPr id="44" name="object 44">
              <a:extLst>
                <a:ext uri="{FF2B5EF4-FFF2-40B4-BE49-F238E27FC236}">
                  <a16:creationId xmlns:a16="http://schemas.microsoft.com/office/drawing/2014/main" id="{55C40AAB-8773-45E1-2EA8-2A2E20D5D177}"/>
                </a:ext>
              </a:extLst>
            </p:cNvPr>
            <p:cNvSpPr/>
            <p:nvPr/>
          </p:nvSpPr>
          <p:spPr>
            <a:xfrm>
              <a:off x="7139940" y="1478280"/>
              <a:ext cx="1851659" cy="1143000"/>
            </a:xfrm>
            <a:prstGeom prst="roundRect">
              <a:avLst/>
            </a:prstGeom>
            <a:grpFill/>
          </p:spPr>
          <p:txBody>
            <a:bodyPr wrap="square" lIns="0" tIns="0" rIns="0" bIns="0" rtlCol="0"/>
            <a:lstStyle/>
            <a:p>
              <a:endParaRPr/>
            </a:p>
          </p:txBody>
        </p:sp>
        <p:sp>
          <p:nvSpPr>
            <p:cNvPr id="45" name="object 45">
              <a:extLst>
                <a:ext uri="{FF2B5EF4-FFF2-40B4-BE49-F238E27FC236}">
                  <a16:creationId xmlns:a16="http://schemas.microsoft.com/office/drawing/2014/main" id="{B495EA2E-9514-7886-0049-0795014AF11D}"/>
                </a:ext>
              </a:extLst>
            </p:cNvPr>
            <p:cNvSpPr/>
            <p:nvPr/>
          </p:nvSpPr>
          <p:spPr>
            <a:xfrm>
              <a:off x="7226808" y="1615440"/>
              <a:ext cx="1717548" cy="903731"/>
            </a:xfrm>
            <a:prstGeom prst="roundRect">
              <a:avLst/>
            </a:prstGeom>
            <a:grpFill/>
          </p:spPr>
          <p:txBody>
            <a:bodyPr wrap="square" lIns="0" tIns="0" rIns="0" bIns="0" rtlCol="0"/>
            <a:lstStyle/>
            <a:p>
              <a:endParaRPr/>
            </a:p>
          </p:txBody>
        </p:sp>
        <p:sp>
          <p:nvSpPr>
            <p:cNvPr id="46" name="object 46">
              <a:extLst>
                <a:ext uri="{FF2B5EF4-FFF2-40B4-BE49-F238E27FC236}">
                  <a16:creationId xmlns:a16="http://schemas.microsoft.com/office/drawing/2014/main" id="{4F802BD0-BCEA-F5B4-F3E2-02D10F1CE564}"/>
                </a:ext>
              </a:extLst>
            </p:cNvPr>
            <p:cNvSpPr/>
            <p:nvPr/>
          </p:nvSpPr>
          <p:spPr>
            <a:xfrm>
              <a:off x="7161276" y="1499616"/>
              <a:ext cx="1772412" cy="1063752"/>
            </a:xfrm>
            <a:prstGeom prst="roundRect">
              <a:avLst/>
            </a:prstGeom>
            <a:grpFill/>
          </p:spPr>
          <p:txBody>
            <a:bodyPr wrap="square" lIns="0" tIns="0" rIns="0" bIns="0" rtlCol="0"/>
            <a:lstStyle/>
            <a:p>
              <a:endParaRPr/>
            </a:p>
          </p:txBody>
        </p:sp>
      </p:grpSp>
      <p:sp>
        <p:nvSpPr>
          <p:cNvPr id="47" name="object 47">
            <a:extLst>
              <a:ext uri="{FF2B5EF4-FFF2-40B4-BE49-F238E27FC236}">
                <a16:creationId xmlns:a16="http://schemas.microsoft.com/office/drawing/2014/main" id="{59F17EEC-BF90-D844-1948-303071779A51}"/>
              </a:ext>
            </a:extLst>
          </p:cNvPr>
          <p:cNvSpPr txBox="1">
            <a:spLocks/>
          </p:cNvSpPr>
          <p:nvPr/>
        </p:nvSpPr>
        <p:spPr>
          <a:xfrm>
            <a:off x="3288421" y="1719599"/>
            <a:ext cx="1483995" cy="628634"/>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84175" marR="5080" indent="-372110">
              <a:lnSpc>
                <a:spcPts val="2420"/>
              </a:lnSpc>
              <a:spcBef>
                <a:spcPts val="359"/>
              </a:spcBef>
            </a:pPr>
            <a:r>
              <a:rPr lang="en-US" sz="1600" spc="-20" dirty="0">
                <a:solidFill>
                  <a:srgbClr val="FFFFFF"/>
                </a:solidFill>
                <a:latin typeface="Carlito"/>
                <a:cs typeface="Carlito"/>
              </a:rPr>
              <a:t>Cast </a:t>
            </a:r>
            <a:r>
              <a:rPr lang="en-US" sz="1600" spc="-5" dirty="0">
                <a:solidFill>
                  <a:srgbClr val="FFFFFF"/>
                </a:solidFill>
                <a:latin typeface="Carlito"/>
                <a:cs typeface="Carlito"/>
              </a:rPr>
              <a:t>dictionary</a:t>
            </a:r>
            <a:r>
              <a:rPr lang="en-US" sz="1600" spc="-135" dirty="0">
                <a:solidFill>
                  <a:srgbClr val="FFFFFF"/>
                </a:solidFill>
                <a:latin typeface="Carlito"/>
                <a:cs typeface="Carlito"/>
              </a:rPr>
              <a:t> </a:t>
            </a:r>
            <a:r>
              <a:rPr lang="en-US" sz="1600" spc="-60" dirty="0">
                <a:solidFill>
                  <a:srgbClr val="FFFFFF"/>
                </a:solidFill>
                <a:latin typeface="Carlito"/>
                <a:cs typeface="Carlito"/>
              </a:rPr>
              <a:t>to </a:t>
            </a:r>
            <a:r>
              <a:rPr lang="en-US" sz="1600" spc="-30" dirty="0" err="1">
                <a:solidFill>
                  <a:srgbClr val="FFFFFF"/>
                </a:solidFill>
                <a:latin typeface="Carlito"/>
                <a:cs typeface="Carlito"/>
              </a:rPr>
              <a:t>DataFrame</a:t>
            </a:r>
            <a:endParaRPr lang="en-US" sz="1600" dirty="0">
              <a:latin typeface="Carlito"/>
              <a:cs typeface="Carlito"/>
            </a:endParaRPr>
          </a:p>
        </p:txBody>
      </p:sp>
      <p:sp>
        <p:nvSpPr>
          <p:cNvPr id="56" name="TextBox 55">
            <a:extLst>
              <a:ext uri="{FF2B5EF4-FFF2-40B4-BE49-F238E27FC236}">
                <a16:creationId xmlns:a16="http://schemas.microsoft.com/office/drawing/2014/main" id="{59B35968-D61E-C752-A4D0-152016DF85AE}"/>
              </a:ext>
            </a:extLst>
          </p:cNvPr>
          <p:cNvSpPr txBox="1"/>
          <p:nvPr/>
        </p:nvSpPr>
        <p:spPr>
          <a:xfrm>
            <a:off x="790656" y="5703251"/>
            <a:ext cx="4140708" cy="584775"/>
          </a:xfrm>
          <a:prstGeom prst="rect">
            <a:avLst/>
          </a:prstGeom>
          <a:noFill/>
        </p:spPr>
        <p:txBody>
          <a:bodyPr wrap="square" rtlCol="0">
            <a:spAutoFit/>
          </a:bodyPr>
          <a:lstStyle/>
          <a:p>
            <a:r>
              <a:rPr lang="en-US" sz="3200" b="1" dirty="0" err="1">
                <a:hlinkClick r:id="rId3"/>
              </a:rPr>
              <a:t>Github</a:t>
            </a:r>
            <a:r>
              <a:rPr lang="en-US" sz="3200" b="1" dirty="0">
                <a:hlinkClick r:id="rId3"/>
              </a:rPr>
              <a:t> Link</a:t>
            </a:r>
            <a:endParaRPr lang="en-US" sz="3200" b="1" dirty="0"/>
          </a:p>
        </p:txBody>
      </p:sp>
      <p:sp>
        <p:nvSpPr>
          <p:cNvPr id="3" name="Rectangle: Diagonal Corners Snipped 2">
            <a:extLst>
              <a:ext uri="{FF2B5EF4-FFF2-40B4-BE49-F238E27FC236}">
                <a16:creationId xmlns:a16="http://schemas.microsoft.com/office/drawing/2014/main" id="{35387412-3F4B-B5F7-E1FD-063DE315FF9B}"/>
              </a:ext>
            </a:extLst>
          </p:cNvPr>
          <p:cNvSpPr/>
          <p:nvPr/>
        </p:nvSpPr>
        <p:spPr>
          <a:xfrm>
            <a:off x="7836310" y="167148"/>
            <a:ext cx="4227871" cy="144835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Diagonal Corners Snipped 4">
            <a:extLst>
              <a:ext uri="{FF2B5EF4-FFF2-40B4-BE49-F238E27FC236}">
                <a16:creationId xmlns:a16="http://schemas.microsoft.com/office/drawing/2014/main" id="{B4D99CB5-7B2F-EE96-E969-281083C45193}"/>
              </a:ext>
            </a:extLst>
          </p:cNvPr>
          <p:cNvSpPr/>
          <p:nvPr/>
        </p:nvSpPr>
        <p:spPr>
          <a:xfrm>
            <a:off x="7836309" y="4296220"/>
            <a:ext cx="4227871" cy="144835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Diagonal Corners Snipped 53">
            <a:extLst>
              <a:ext uri="{FF2B5EF4-FFF2-40B4-BE49-F238E27FC236}">
                <a16:creationId xmlns:a16="http://schemas.microsoft.com/office/drawing/2014/main" id="{46579C18-3950-3784-FFA3-E221B31AA93F}"/>
              </a:ext>
            </a:extLst>
          </p:cNvPr>
          <p:cNvSpPr/>
          <p:nvPr/>
        </p:nvSpPr>
        <p:spPr>
          <a:xfrm>
            <a:off x="6556002" y="2231684"/>
            <a:ext cx="4227871" cy="144835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Graphical user interface, text&#10;&#10;Description automatically generated">
            <a:extLst>
              <a:ext uri="{FF2B5EF4-FFF2-40B4-BE49-F238E27FC236}">
                <a16:creationId xmlns:a16="http://schemas.microsoft.com/office/drawing/2014/main" id="{3DD04362-AEC7-EF79-6E44-8B9DF1187949}"/>
              </a:ext>
            </a:extLst>
          </p:cNvPr>
          <p:cNvPicPr>
            <a:picLocks noChangeAspect="1"/>
          </p:cNvPicPr>
          <p:nvPr/>
        </p:nvPicPr>
        <p:blipFill>
          <a:blip r:embed="rId4"/>
          <a:stretch>
            <a:fillRect/>
          </a:stretch>
        </p:blipFill>
        <p:spPr>
          <a:xfrm>
            <a:off x="7914966" y="448915"/>
            <a:ext cx="4070555" cy="884821"/>
          </a:xfrm>
          <a:prstGeom prst="rect">
            <a:avLst/>
          </a:prstGeom>
        </p:spPr>
      </p:pic>
      <p:pic>
        <p:nvPicPr>
          <p:cNvPr id="60" name="Picture 59" descr="Graphical user interface, website&#10;&#10;Description automatically generated">
            <a:extLst>
              <a:ext uri="{FF2B5EF4-FFF2-40B4-BE49-F238E27FC236}">
                <a16:creationId xmlns:a16="http://schemas.microsoft.com/office/drawing/2014/main" id="{8F591B15-E4A3-4059-C7ED-CB9FA55E3C02}"/>
              </a:ext>
            </a:extLst>
          </p:cNvPr>
          <p:cNvPicPr>
            <a:picLocks noChangeAspect="1"/>
          </p:cNvPicPr>
          <p:nvPr/>
        </p:nvPicPr>
        <p:blipFill>
          <a:blip r:embed="rId5"/>
          <a:stretch>
            <a:fillRect/>
          </a:stretch>
        </p:blipFill>
        <p:spPr>
          <a:xfrm>
            <a:off x="6646606" y="2491910"/>
            <a:ext cx="4067231" cy="803124"/>
          </a:xfrm>
          <a:prstGeom prst="rect">
            <a:avLst/>
          </a:prstGeom>
        </p:spPr>
      </p:pic>
      <p:pic>
        <p:nvPicPr>
          <p:cNvPr id="62" name="Picture 61" descr="Text&#10;&#10;Description automatically generated">
            <a:extLst>
              <a:ext uri="{FF2B5EF4-FFF2-40B4-BE49-F238E27FC236}">
                <a16:creationId xmlns:a16="http://schemas.microsoft.com/office/drawing/2014/main" id="{FAAE36A9-0A0C-BCA6-1817-03C9090358B3}"/>
              </a:ext>
            </a:extLst>
          </p:cNvPr>
          <p:cNvPicPr>
            <a:picLocks noChangeAspect="1"/>
          </p:cNvPicPr>
          <p:nvPr/>
        </p:nvPicPr>
        <p:blipFill>
          <a:blip r:embed="rId6"/>
          <a:stretch>
            <a:fillRect/>
          </a:stretch>
        </p:blipFill>
        <p:spPr>
          <a:xfrm>
            <a:off x="8036631" y="4550386"/>
            <a:ext cx="3827224" cy="895222"/>
          </a:xfrm>
          <a:prstGeom prst="rect">
            <a:avLst/>
          </a:prstGeom>
        </p:spPr>
      </p:pic>
    </p:spTree>
    <p:extLst>
      <p:ext uri="{BB962C8B-B14F-4D97-AF65-F5344CB8AC3E}">
        <p14:creationId xmlns:p14="http://schemas.microsoft.com/office/powerpoint/2010/main" val="4231362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664"/>
            <a:ext cx="10320776" cy="4351338"/>
          </a:xfrm>
          <a:prstGeom prst="rect">
            <a:avLst/>
          </a:prstGeom>
        </p:spPr>
        <p:txBody>
          <a:bodyPr/>
          <a:lstStyle/>
          <a:p>
            <a:pPr marL="16510">
              <a:lnSpc>
                <a:spcPct val="100000"/>
              </a:lnSpc>
              <a:spcBef>
                <a:spcPts val="1280"/>
              </a:spcBef>
            </a:pPr>
            <a:r>
              <a:rPr lang="en-US" sz="2400" spc="-15" dirty="0">
                <a:solidFill>
                  <a:srgbClr val="404040"/>
                </a:solidFill>
                <a:latin typeface="Carlito"/>
                <a:cs typeface="Carlito"/>
              </a:rPr>
              <a:t>Create </a:t>
            </a:r>
            <a:r>
              <a:rPr lang="en-US" sz="2400" dirty="0">
                <a:solidFill>
                  <a:srgbClr val="404040"/>
                </a:solidFill>
                <a:latin typeface="Carlito"/>
                <a:cs typeface="Carlito"/>
              </a:rPr>
              <a:t>a </a:t>
            </a:r>
            <a:r>
              <a:rPr lang="en-US" sz="2400" spc="-5" dirty="0">
                <a:solidFill>
                  <a:srgbClr val="404040"/>
                </a:solidFill>
                <a:latin typeface="Carlito"/>
                <a:cs typeface="Carlito"/>
              </a:rPr>
              <a:t>training label </a:t>
            </a:r>
            <a:r>
              <a:rPr lang="en-US" sz="2400" dirty="0">
                <a:solidFill>
                  <a:srgbClr val="404040"/>
                </a:solidFill>
                <a:latin typeface="Carlito"/>
                <a:cs typeface="Carlito"/>
              </a:rPr>
              <a:t>with </a:t>
            </a:r>
            <a:r>
              <a:rPr lang="en-US" sz="2400" spc="-5" dirty="0">
                <a:solidFill>
                  <a:srgbClr val="404040"/>
                </a:solidFill>
                <a:latin typeface="Carlito"/>
                <a:cs typeface="Carlito"/>
              </a:rPr>
              <a:t>landing </a:t>
            </a:r>
            <a:r>
              <a:rPr lang="en-US" sz="2400" spc="-15" dirty="0">
                <a:solidFill>
                  <a:srgbClr val="404040"/>
                </a:solidFill>
                <a:latin typeface="Carlito"/>
                <a:cs typeface="Carlito"/>
              </a:rPr>
              <a:t>outcomes </a:t>
            </a:r>
            <a:r>
              <a:rPr lang="en-US" sz="2400" spc="-5" dirty="0">
                <a:solidFill>
                  <a:srgbClr val="404040"/>
                </a:solidFill>
                <a:latin typeface="Carlito"/>
                <a:cs typeface="Carlito"/>
              </a:rPr>
              <a:t>where successful </a:t>
            </a:r>
            <a:r>
              <a:rPr lang="en-US" sz="2400" dirty="0">
                <a:solidFill>
                  <a:srgbClr val="404040"/>
                </a:solidFill>
                <a:latin typeface="Carlito"/>
                <a:cs typeface="Carlito"/>
              </a:rPr>
              <a:t>= 1 &amp; </a:t>
            </a:r>
            <a:r>
              <a:rPr lang="en-US" sz="2400" spc="-15" dirty="0">
                <a:solidFill>
                  <a:srgbClr val="404040"/>
                </a:solidFill>
                <a:latin typeface="Carlito"/>
                <a:cs typeface="Carlito"/>
              </a:rPr>
              <a:t>failure </a:t>
            </a:r>
            <a:r>
              <a:rPr lang="en-US" sz="2400" dirty="0">
                <a:solidFill>
                  <a:srgbClr val="404040"/>
                </a:solidFill>
                <a:latin typeface="Carlito"/>
                <a:cs typeface="Carlito"/>
              </a:rPr>
              <a:t>=</a:t>
            </a:r>
            <a:r>
              <a:rPr lang="en-US" sz="2400" spc="-85" dirty="0">
                <a:solidFill>
                  <a:srgbClr val="404040"/>
                </a:solidFill>
                <a:latin typeface="Carlito"/>
                <a:cs typeface="Carlito"/>
              </a:rPr>
              <a:t> </a:t>
            </a:r>
            <a:r>
              <a:rPr lang="en-US" sz="2400" dirty="0">
                <a:solidFill>
                  <a:srgbClr val="404040"/>
                </a:solidFill>
                <a:latin typeface="Carlito"/>
                <a:cs typeface="Carlito"/>
              </a:rPr>
              <a:t>0.</a:t>
            </a:r>
            <a:endParaRPr lang="en-US" sz="2400" dirty="0">
              <a:latin typeface="Carlito"/>
              <a:cs typeface="Carlito"/>
            </a:endParaRPr>
          </a:p>
          <a:p>
            <a:pPr marL="16510">
              <a:lnSpc>
                <a:spcPct val="100000"/>
              </a:lnSpc>
              <a:spcBef>
                <a:spcPts val="1175"/>
              </a:spcBef>
            </a:pPr>
            <a:r>
              <a:rPr lang="en-US" sz="2400" dirty="0">
                <a:solidFill>
                  <a:srgbClr val="404040"/>
                </a:solidFill>
                <a:latin typeface="Carlito"/>
                <a:cs typeface="Carlito"/>
              </a:rPr>
              <a:t>Outcome</a:t>
            </a:r>
            <a:r>
              <a:rPr lang="en-US" sz="2400" spc="-75" dirty="0">
                <a:solidFill>
                  <a:srgbClr val="404040"/>
                </a:solidFill>
                <a:latin typeface="Carlito"/>
                <a:cs typeface="Carlito"/>
              </a:rPr>
              <a:t> </a:t>
            </a:r>
            <a:r>
              <a:rPr lang="en-US" sz="2400" dirty="0">
                <a:solidFill>
                  <a:srgbClr val="404040"/>
                </a:solidFill>
                <a:latin typeface="Carlito"/>
                <a:cs typeface="Carlito"/>
              </a:rPr>
              <a:t>column</a:t>
            </a:r>
            <a:r>
              <a:rPr lang="en-US" sz="2400" spc="-45" dirty="0">
                <a:solidFill>
                  <a:srgbClr val="404040"/>
                </a:solidFill>
                <a:latin typeface="Carlito"/>
                <a:cs typeface="Carlito"/>
              </a:rPr>
              <a:t> </a:t>
            </a:r>
            <a:r>
              <a:rPr lang="en-US" sz="2400" spc="-5" dirty="0">
                <a:solidFill>
                  <a:srgbClr val="404040"/>
                </a:solidFill>
                <a:latin typeface="Carlito"/>
                <a:cs typeface="Carlito"/>
              </a:rPr>
              <a:t>has</a:t>
            </a:r>
            <a:r>
              <a:rPr lang="en-US" sz="2400" spc="-40" dirty="0">
                <a:solidFill>
                  <a:srgbClr val="404040"/>
                </a:solidFill>
                <a:latin typeface="Carlito"/>
                <a:cs typeface="Carlito"/>
              </a:rPr>
              <a:t> </a:t>
            </a:r>
            <a:r>
              <a:rPr lang="en-US" sz="2400" spc="-10" dirty="0">
                <a:solidFill>
                  <a:srgbClr val="404040"/>
                </a:solidFill>
                <a:latin typeface="Carlito"/>
                <a:cs typeface="Carlito"/>
              </a:rPr>
              <a:t>two</a:t>
            </a:r>
            <a:r>
              <a:rPr lang="en-US" sz="2400" spc="-25" dirty="0">
                <a:solidFill>
                  <a:srgbClr val="404040"/>
                </a:solidFill>
                <a:latin typeface="Carlito"/>
                <a:cs typeface="Carlito"/>
              </a:rPr>
              <a:t> </a:t>
            </a:r>
            <a:r>
              <a:rPr lang="en-US" sz="2400" dirty="0">
                <a:solidFill>
                  <a:srgbClr val="404040"/>
                </a:solidFill>
                <a:latin typeface="Carlito"/>
                <a:cs typeface="Carlito"/>
              </a:rPr>
              <a:t>components:</a:t>
            </a:r>
            <a:r>
              <a:rPr lang="en-US" sz="2400" spc="-75" dirty="0">
                <a:solidFill>
                  <a:srgbClr val="404040"/>
                </a:solidFill>
                <a:latin typeface="Carlito"/>
                <a:cs typeface="Carlito"/>
              </a:rPr>
              <a:t> </a:t>
            </a:r>
            <a:r>
              <a:rPr lang="en-US" sz="2400" dirty="0">
                <a:solidFill>
                  <a:srgbClr val="404040"/>
                </a:solidFill>
                <a:latin typeface="Carlito"/>
                <a:cs typeface="Carlito"/>
              </a:rPr>
              <a:t>‘Mission</a:t>
            </a:r>
            <a:r>
              <a:rPr lang="en-US" sz="2400" spc="5" dirty="0">
                <a:solidFill>
                  <a:srgbClr val="404040"/>
                </a:solidFill>
                <a:latin typeface="Carlito"/>
                <a:cs typeface="Carlito"/>
              </a:rPr>
              <a:t> </a:t>
            </a:r>
            <a:r>
              <a:rPr lang="en-US" sz="2400" spc="-5" dirty="0">
                <a:solidFill>
                  <a:srgbClr val="404040"/>
                </a:solidFill>
                <a:latin typeface="Carlito"/>
                <a:cs typeface="Carlito"/>
              </a:rPr>
              <a:t>Outcome’</a:t>
            </a:r>
            <a:r>
              <a:rPr lang="en-US" sz="2400" spc="-65" dirty="0">
                <a:solidFill>
                  <a:srgbClr val="404040"/>
                </a:solidFill>
                <a:latin typeface="Carlito"/>
                <a:cs typeface="Carlito"/>
              </a:rPr>
              <a:t> </a:t>
            </a:r>
            <a:r>
              <a:rPr lang="en-US" sz="2400" dirty="0">
                <a:solidFill>
                  <a:srgbClr val="404040"/>
                </a:solidFill>
                <a:latin typeface="Carlito"/>
                <a:cs typeface="Carlito"/>
              </a:rPr>
              <a:t>‘Landing</a:t>
            </a:r>
            <a:r>
              <a:rPr lang="en-US" sz="2400" spc="-50"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pPr marL="16510" marR="5080">
              <a:lnSpc>
                <a:spcPct val="150000"/>
              </a:lnSpc>
              <a:spcBef>
                <a:spcPts val="290"/>
              </a:spcBef>
            </a:pPr>
            <a:r>
              <a:rPr lang="en-US" sz="2400" dirty="0">
                <a:solidFill>
                  <a:srgbClr val="404040"/>
                </a:solidFill>
                <a:latin typeface="Carlito"/>
                <a:cs typeface="Carlito"/>
              </a:rPr>
              <a:t>New </a:t>
            </a:r>
            <a:r>
              <a:rPr lang="en-US" sz="2400" spc="-5" dirty="0">
                <a:solidFill>
                  <a:srgbClr val="404040"/>
                </a:solidFill>
                <a:latin typeface="Carlito"/>
                <a:cs typeface="Carlito"/>
              </a:rPr>
              <a:t>training </a:t>
            </a:r>
            <a:r>
              <a:rPr lang="en-US" sz="2400" dirty="0">
                <a:solidFill>
                  <a:srgbClr val="404040"/>
                </a:solidFill>
                <a:latin typeface="Carlito"/>
                <a:cs typeface="Carlito"/>
              </a:rPr>
              <a:t>label column </a:t>
            </a:r>
            <a:r>
              <a:rPr lang="en-US" sz="2400" spc="-15" dirty="0">
                <a:solidFill>
                  <a:srgbClr val="404040"/>
                </a:solidFill>
                <a:latin typeface="Carlito"/>
                <a:cs typeface="Carlito"/>
              </a:rPr>
              <a:t>‘class’ </a:t>
            </a:r>
            <a:r>
              <a:rPr lang="en-US" sz="2400" spc="-5" dirty="0">
                <a:solidFill>
                  <a:srgbClr val="404040"/>
                </a:solidFill>
                <a:latin typeface="Carlito"/>
                <a:cs typeface="Carlito"/>
              </a:rPr>
              <a:t>with </a:t>
            </a:r>
            <a:r>
              <a:rPr lang="en-US" sz="2400" dirty="0">
                <a:solidFill>
                  <a:srgbClr val="404040"/>
                </a:solidFill>
                <a:latin typeface="Carlito"/>
                <a:cs typeface="Carlito"/>
              </a:rPr>
              <a:t>a </a:t>
            </a:r>
            <a:r>
              <a:rPr lang="en-US" sz="2400" spc="-5" dirty="0">
                <a:solidFill>
                  <a:srgbClr val="404040"/>
                </a:solidFill>
                <a:latin typeface="Carlito"/>
                <a:cs typeface="Carlito"/>
              </a:rPr>
              <a:t>value of </a:t>
            </a:r>
            <a:r>
              <a:rPr lang="en-US" sz="2400" dirty="0">
                <a:solidFill>
                  <a:srgbClr val="404040"/>
                </a:solidFill>
                <a:latin typeface="Carlito"/>
                <a:cs typeface="Carlito"/>
              </a:rPr>
              <a:t>1 </a:t>
            </a:r>
            <a:r>
              <a:rPr lang="en-US" sz="2400" spc="-5" dirty="0">
                <a:solidFill>
                  <a:srgbClr val="404040"/>
                </a:solidFill>
                <a:latin typeface="Carlito"/>
                <a:cs typeface="Carlito"/>
              </a:rPr>
              <a:t>if </a:t>
            </a:r>
            <a:r>
              <a:rPr lang="en-US" sz="2400" dirty="0">
                <a:solidFill>
                  <a:srgbClr val="404040"/>
                </a:solidFill>
                <a:latin typeface="Carlito"/>
                <a:cs typeface="Carlito"/>
              </a:rPr>
              <a:t>‘Mission </a:t>
            </a:r>
            <a:r>
              <a:rPr lang="en-US" sz="2400" spc="-5" dirty="0">
                <a:solidFill>
                  <a:srgbClr val="404040"/>
                </a:solidFill>
                <a:latin typeface="Carlito"/>
                <a:cs typeface="Carlito"/>
              </a:rPr>
              <a:t>Outcome’ is </a:t>
            </a:r>
            <a:r>
              <a:rPr lang="en-US" sz="2400" spc="-30" dirty="0">
                <a:solidFill>
                  <a:srgbClr val="404040"/>
                </a:solidFill>
                <a:latin typeface="Carlito"/>
                <a:cs typeface="Carlito"/>
              </a:rPr>
              <a:t>True </a:t>
            </a:r>
            <a:r>
              <a:rPr lang="en-US" sz="2400" dirty="0">
                <a:solidFill>
                  <a:srgbClr val="404040"/>
                </a:solidFill>
                <a:latin typeface="Carlito"/>
                <a:cs typeface="Carlito"/>
              </a:rPr>
              <a:t>and 0 </a:t>
            </a:r>
            <a:r>
              <a:rPr lang="en-US" sz="2400" spc="-5" dirty="0">
                <a:solidFill>
                  <a:srgbClr val="404040"/>
                </a:solidFill>
                <a:latin typeface="Carlito"/>
                <a:cs typeface="Carlito"/>
              </a:rPr>
              <a:t>otherwise.  </a:t>
            </a:r>
            <a:r>
              <a:rPr lang="en-US" sz="2400" u="heavy" spc="-20" dirty="0">
                <a:solidFill>
                  <a:srgbClr val="404040"/>
                </a:solidFill>
                <a:uFill>
                  <a:solidFill>
                    <a:srgbClr val="404040"/>
                  </a:solidFill>
                </a:uFill>
                <a:latin typeface="Carlito"/>
                <a:cs typeface="Carlito"/>
              </a:rPr>
              <a:t>Value </a:t>
            </a:r>
            <a:r>
              <a:rPr lang="en-US" sz="2400" u="heavy" dirty="0">
                <a:solidFill>
                  <a:srgbClr val="404040"/>
                </a:solidFill>
                <a:uFill>
                  <a:solidFill>
                    <a:srgbClr val="404040"/>
                  </a:solidFill>
                </a:uFill>
                <a:latin typeface="Carlito"/>
                <a:cs typeface="Carlito"/>
              </a:rPr>
              <a:t>Mapping:</a:t>
            </a:r>
            <a:endParaRPr lang="en-US" sz="2400" dirty="0">
              <a:latin typeface="Carlito"/>
              <a:cs typeface="Carlito"/>
            </a:endParaRPr>
          </a:p>
          <a:p>
            <a:pPr marL="16510">
              <a:lnSpc>
                <a:spcPct val="100000"/>
              </a:lnSpc>
              <a:spcBef>
                <a:spcPts val="1275"/>
              </a:spcBef>
            </a:pPr>
            <a:r>
              <a:rPr lang="en-US" sz="2400" spc="-30" dirty="0">
                <a:solidFill>
                  <a:srgbClr val="404040"/>
                </a:solidFill>
                <a:latin typeface="Carlito"/>
                <a:cs typeface="Carlito"/>
              </a:rPr>
              <a:t>True </a:t>
            </a:r>
            <a:r>
              <a:rPr lang="en-US" sz="2400" dirty="0">
                <a:solidFill>
                  <a:srgbClr val="404040"/>
                </a:solidFill>
                <a:latin typeface="Carlito"/>
                <a:cs typeface="Carlito"/>
              </a:rPr>
              <a:t>ASDS, </a:t>
            </a:r>
            <a:r>
              <a:rPr lang="en-US" sz="2400" spc="-30" dirty="0">
                <a:solidFill>
                  <a:srgbClr val="404040"/>
                </a:solidFill>
                <a:latin typeface="Carlito"/>
                <a:cs typeface="Carlito"/>
              </a:rPr>
              <a:t>True </a:t>
            </a:r>
            <a:r>
              <a:rPr lang="en-US" sz="2400" spc="-10" dirty="0">
                <a:solidFill>
                  <a:srgbClr val="404040"/>
                </a:solidFill>
                <a:latin typeface="Carlito"/>
                <a:cs typeface="Carlito"/>
              </a:rPr>
              <a:t>RTLS, </a:t>
            </a:r>
            <a:r>
              <a:rPr lang="en-US" sz="2400" dirty="0">
                <a:solidFill>
                  <a:srgbClr val="404040"/>
                </a:solidFill>
                <a:latin typeface="Carlito"/>
                <a:cs typeface="Carlito"/>
              </a:rPr>
              <a:t>&amp; </a:t>
            </a:r>
            <a:r>
              <a:rPr lang="en-US" sz="2400" spc="-30" dirty="0">
                <a:solidFill>
                  <a:srgbClr val="404040"/>
                </a:solidFill>
                <a:latin typeface="Carlito"/>
                <a:cs typeface="Carlito"/>
              </a:rPr>
              <a:t>True </a:t>
            </a:r>
            <a:r>
              <a:rPr lang="en-US" sz="2400" dirty="0">
                <a:solidFill>
                  <a:srgbClr val="404040"/>
                </a:solidFill>
                <a:latin typeface="Carlito"/>
                <a:cs typeface="Carlito"/>
              </a:rPr>
              <a:t>Ocean – </a:t>
            </a:r>
            <a:r>
              <a:rPr lang="en-US" sz="2400" spc="-10" dirty="0">
                <a:solidFill>
                  <a:srgbClr val="404040"/>
                </a:solidFill>
                <a:latin typeface="Carlito"/>
                <a:cs typeface="Carlito"/>
              </a:rPr>
              <a:t>set to </a:t>
            </a:r>
            <a:r>
              <a:rPr lang="en-US" sz="2400" spc="-5" dirty="0">
                <a:solidFill>
                  <a:srgbClr val="404040"/>
                </a:solidFill>
                <a:latin typeface="Carlito"/>
                <a:cs typeface="Carlito"/>
              </a:rPr>
              <a:t>-&gt;</a:t>
            </a:r>
            <a:r>
              <a:rPr lang="en-US" sz="2400" spc="-80" dirty="0">
                <a:solidFill>
                  <a:srgbClr val="404040"/>
                </a:solidFill>
                <a:latin typeface="Carlito"/>
                <a:cs typeface="Carlito"/>
              </a:rPr>
              <a:t> </a:t>
            </a:r>
            <a:r>
              <a:rPr lang="en-US" sz="2400" dirty="0">
                <a:solidFill>
                  <a:srgbClr val="404040"/>
                </a:solidFill>
                <a:latin typeface="Carlito"/>
                <a:cs typeface="Carlito"/>
              </a:rPr>
              <a:t>1</a:t>
            </a:r>
            <a:endParaRPr lang="en-US" sz="2400" dirty="0">
              <a:latin typeface="Carlito"/>
              <a:cs typeface="Carlito"/>
            </a:endParaRPr>
          </a:p>
          <a:p>
            <a:pPr marL="16510">
              <a:lnSpc>
                <a:spcPct val="100000"/>
              </a:lnSpc>
              <a:spcBef>
                <a:spcPts val="1200"/>
              </a:spcBef>
            </a:pPr>
            <a:r>
              <a:rPr lang="en-US" sz="2400" dirty="0">
                <a:solidFill>
                  <a:srgbClr val="404040"/>
                </a:solidFill>
                <a:latin typeface="Carlito"/>
                <a:cs typeface="Carlito"/>
              </a:rPr>
              <a:t>None </a:t>
            </a:r>
            <a:r>
              <a:rPr lang="en-US" sz="2400" dirty="0" err="1">
                <a:solidFill>
                  <a:srgbClr val="404040"/>
                </a:solidFill>
                <a:latin typeface="Carlito"/>
                <a:cs typeface="Carlito"/>
              </a:rPr>
              <a:t>None</a:t>
            </a:r>
            <a:r>
              <a:rPr lang="en-US" sz="2400" dirty="0">
                <a:solidFill>
                  <a:srgbClr val="404040"/>
                </a:solidFill>
                <a:latin typeface="Carlito"/>
                <a:cs typeface="Carlito"/>
              </a:rPr>
              <a:t>, </a:t>
            </a:r>
            <a:r>
              <a:rPr lang="en-US" sz="2400" spc="-15" dirty="0">
                <a:solidFill>
                  <a:srgbClr val="404040"/>
                </a:solidFill>
                <a:latin typeface="Carlito"/>
                <a:cs typeface="Carlito"/>
              </a:rPr>
              <a:t>False </a:t>
            </a:r>
            <a:r>
              <a:rPr lang="en-US" sz="2400" dirty="0">
                <a:solidFill>
                  <a:srgbClr val="404040"/>
                </a:solidFill>
                <a:latin typeface="Carlito"/>
                <a:cs typeface="Carlito"/>
              </a:rPr>
              <a:t>ASDS, None ASDS, </a:t>
            </a:r>
            <a:r>
              <a:rPr lang="en-US" sz="2400" spc="-15" dirty="0">
                <a:solidFill>
                  <a:srgbClr val="404040"/>
                </a:solidFill>
                <a:latin typeface="Carlito"/>
                <a:cs typeface="Carlito"/>
              </a:rPr>
              <a:t>False </a:t>
            </a:r>
            <a:r>
              <a:rPr lang="en-US" sz="2400" dirty="0">
                <a:solidFill>
                  <a:srgbClr val="404040"/>
                </a:solidFill>
                <a:latin typeface="Carlito"/>
                <a:cs typeface="Carlito"/>
              </a:rPr>
              <a:t>Ocean, </a:t>
            </a:r>
            <a:r>
              <a:rPr lang="en-US" sz="2400" spc="-15" dirty="0">
                <a:solidFill>
                  <a:srgbClr val="404040"/>
                </a:solidFill>
                <a:latin typeface="Carlito"/>
                <a:cs typeface="Carlito"/>
              </a:rPr>
              <a:t>False </a:t>
            </a:r>
            <a:r>
              <a:rPr lang="en-US" sz="2400" spc="-10" dirty="0">
                <a:solidFill>
                  <a:srgbClr val="404040"/>
                </a:solidFill>
                <a:latin typeface="Carlito"/>
                <a:cs typeface="Carlito"/>
              </a:rPr>
              <a:t>RTLS </a:t>
            </a:r>
            <a:r>
              <a:rPr lang="en-US" sz="2400" dirty="0">
                <a:solidFill>
                  <a:srgbClr val="404040"/>
                </a:solidFill>
                <a:latin typeface="Carlito"/>
                <a:cs typeface="Carlito"/>
              </a:rPr>
              <a:t>– </a:t>
            </a:r>
            <a:r>
              <a:rPr lang="en-US" sz="2400" spc="-10" dirty="0">
                <a:solidFill>
                  <a:srgbClr val="404040"/>
                </a:solidFill>
                <a:latin typeface="Carlito"/>
                <a:cs typeface="Carlito"/>
              </a:rPr>
              <a:t>set to </a:t>
            </a:r>
            <a:r>
              <a:rPr lang="en-US" sz="2400" spc="-5" dirty="0">
                <a:solidFill>
                  <a:srgbClr val="404040"/>
                </a:solidFill>
                <a:latin typeface="Carlito"/>
                <a:cs typeface="Carlito"/>
              </a:rPr>
              <a:t>-&gt;</a:t>
            </a:r>
            <a:r>
              <a:rPr lang="en-US" sz="2400" spc="-105" dirty="0">
                <a:solidFill>
                  <a:srgbClr val="404040"/>
                </a:solidFill>
                <a:latin typeface="Carlito"/>
                <a:cs typeface="Carlito"/>
              </a:rPr>
              <a:t> </a:t>
            </a:r>
            <a:r>
              <a:rPr lang="en-US" sz="2400" dirty="0">
                <a:solidFill>
                  <a:srgbClr val="404040"/>
                </a:solidFill>
                <a:latin typeface="Carlito"/>
                <a:cs typeface="Carlito"/>
              </a:rPr>
              <a:t>0</a:t>
            </a:r>
            <a:endParaRPr lang="en-US" sz="2400" dirty="0">
              <a:latin typeface="Carlito"/>
              <a:cs typeface="Carlito"/>
            </a:endParaRPr>
          </a:p>
          <a:p>
            <a:pPr marL="0" indent="0">
              <a:buNone/>
            </a:pPr>
            <a:endParaRPr lang="en-US" sz="2400" dirty="0"/>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76940215-57F6-1C70-8E4B-41E5BDCE9FB1}"/>
              </a:ext>
            </a:extLst>
          </p:cNvPr>
          <p:cNvSpPr txBox="1"/>
          <p:nvPr/>
        </p:nvSpPr>
        <p:spPr>
          <a:xfrm>
            <a:off x="904568" y="5211097"/>
            <a:ext cx="3873909" cy="584775"/>
          </a:xfrm>
          <a:prstGeom prst="rect">
            <a:avLst/>
          </a:prstGeom>
          <a:noFill/>
        </p:spPr>
        <p:txBody>
          <a:bodyPr wrap="square" rtlCol="0">
            <a:spAutoFit/>
          </a:bodyPr>
          <a:lstStyle/>
          <a:p>
            <a:r>
              <a:rPr lang="en-US" sz="3200" dirty="0" err="1">
                <a:hlinkClick r:id="rId3"/>
              </a:rPr>
              <a:t>Github</a:t>
            </a:r>
            <a:r>
              <a:rPr lang="en-US" sz="3200" dirty="0">
                <a:hlinkClick r:id="rId3"/>
              </a:rPr>
              <a:t> Link</a:t>
            </a:r>
            <a:endParaRPr lang="en-US" sz="3200"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f80a141d-92ca-4d3d-9308-f7e7b1d44ce8"/>
    <ds:schemaRef ds:uri="155be751-a274-42e8-93fb-f39d3b9bccc8"/>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239</TotalTime>
  <Words>3263</Words>
  <Application>Microsoft Office PowerPoint</Application>
  <PresentationFormat>Widescreen</PresentationFormat>
  <Paragraphs>463</Paragraphs>
  <Slides>49</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49</vt:i4>
      </vt:variant>
    </vt:vector>
  </HeadingPairs>
  <TitlesOfParts>
    <vt:vector size="63" baseType="lpstr">
      <vt:lpstr>Abadi</vt:lpstr>
      <vt:lpstr>Arial</vt:lpstr>
      <vt:lpstr>Arial Black</vt:lpstr>
      <vt:lpstr>Berlin Sans FB Demi</vt:lpstr>
      <vt:lpstr>Calibri</vt:lpstr>
      <vt:lpstr>Calibri Light</vt:lpstr>
      <vt:lpstr>Cambria Math</vt:lpstr>
      <vt:lpstr>Carlito</vt:lpstr>
      <vt:lpstr>Consolas</vt:lpstr>
      <vt:lpstr>IBM Plex Mono SemiBold</vt:lpstr>
      <vt:lpstr>IBM Plex Mono Text</vt:lpstr>
      <vt:lpstr>Ubuntu</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Umair Salim</cp:lastModifiedBy>
  <cp:revision>224</cp:revision>
  <dcterms:created xsi:type="dcterms:W3CDTF">2021-04-29T18:58:34Z</dcterms:created>
  <dcterms:modified xsi:type="dcterms:W3CDTF">2023-04-28T20:56:38Z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